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sldIdLst>
    <p:sldId id="256" r:id="rId2"/>
    <p:sldId id="257" r:id="rId3"/>
    <p:sldId id="294" r:id="rId4"/>
    <p:sldId id="301" r:id="rId5"/>
    <p:sldId id="302" r:id="rId6"/>
    <p:sldId id="308" r:id="rId7"/>
    <p:sldId id="295" r:id="rId8"/>
    <p:sldId id="296" r:id="rId9"/>
    <p:sldId id="297" r:id="rId10"/>
    <p:sldId id="300" r:id="rId11"/>
    <p:sldId id="304" r:id="rId12"/>
    <p:sldId id="305" r:id="rId13"/>
    <p:sldId id="306" r:id="rId14"/>
    <p:sldId id="307" r:id="rId15"/>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autoAdjust="0"/>
    <p:restoredTop sz="85082" autoAdjust="0"/>
  </p:normalViewPr>
  <p:slideViewPr>
    <p:cSldViewPr>
      <p:cViewPr varScale="1">
        <p:scale>
          <a:sx n="76" d="100"/>
          <a:sy n="76" d="100"/>
        </p:scale>
        <p:origin x="1642" y="53"/>
      </p:cViewPr>
      <p:guideLst>
        <p:guide orient="horz" pos="2160"/>
        <p:guide pos="2880"/>
      </p:guideLst>
    </p:cSldViewPr>
  </p:slideViewPr>
  <p:outlineViewPr>
    <p:cViewPr>
      <p:scale>
        <a:sx n="33" d="100"/>
        <a:sy n="33" d="100"/>
      </p:scale>
      <p:origin x="0" y="1543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DC0B99-C9E1-4038-9323-26D31E07A36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58E41ED5-C9B1-483F-87A7-E3624AA7068B}">
      <dgm:prSet custT="1"/>
      <dgm:spPr/>
      <dgm:t>
        <a:bodyPr/>
        <a:lstStyle/>
        <a:p>
          <a:pPr algn="ctr" rtl="0"/>
          <a:r>
            <a:rPr lang="en-US" sz="2800" b="1" dirty="0" smtClean="0"/>
            <a:t>TAICS (Taiwan Association of Information and Communication Standards), </a:t>
          </a:r>
          <a:r>
            <a:rPr lang="en-US" sz="2800" b="1" dirty="0" err="1" smtClean="0"/>
            <a:t>Mediatek</a:t>
          </a:r>
          <a:r>
            <a:rPr lang="en-US" sz="2800" b="1" dirty="0" smtClean="0"/>
            <a:t>, Chunghwa Telecom and ITRI </a:t>
          </a:r>
          <a:r>
            <a:rPr lang="en-GB" sz="2000" dirty="0" smtClean="0"/>
            <a:t>have the pleasure of welcoming you to</a:t>
          </a:r>
          <a:endParaRPr lang="en-GB" sz="2000" dirty="0"/>
        </a:p>
      </dgm:t>
    </dgm:pt>
    <dgm:pt modelId="{689C7F30-BD70-48BD-A7DD-41E86596B166}" type="parTrans" cxnId="{CDB2EE92-1304-4CEC-A16F-216DFCFE66E6}">
      <dgm:prSet/>
      <dgm:spPr/>
      <dgm:t>
        <a:bodyPr/>
        <a:lstStyle/>
        <a:p>
          <a:endParaRPr lang="en-GB"/>
        </a:p>
      </dgm:t>
    </dgm:pt>
    <dgm:pt modelId="{B1E78F8F-F91F-42A4-A5A3-1F7703EC614C}" type="sibTrans" cxnId="{CDB2EE92-1304-4CEC-A16F-216DFCFE66E6}">
      <dgm:prSet/>
      <dgm:spPr/>
      <dgm:t>
        <a:bodyPr/>
        <a:lstStyle/>
        <a:p>
          <a:endParaRPr lang="en-GB"/>
        </a:p>
      </dgm:t>
    </dgm:pt>
    <dgm:pt modelId="{B68581ED-A3D8-47CC-A2D7-ED3FECAB1DC8}" type="pres">
      <dgm:prSet presAssocID="{91DC0B99-C9E1-4038-9323-26D31E07A36D}" presName="linear" presStyleCnt="0">
        <dgm:presLayoutVars>
          <dgm:animLvl val="lvl"/>
          <dgm:resizeHandles val="exact"/>
        </dgm:presLayoutVars>
      </dgm:prSet>
      <dgm:spPr/>
      <dgm:t>
        <a:bodyPr/>
        <a:lstStyle/>
        <a:p>
          <a:endParaRPr lang="en-GB"/>
        </a:p>
      </dgm:t>
    </dgm:pt>
    <dgm:pt modelId="{F69ED8DE-8A28-4735-8EB7-084F3EA4FD8C}" type="pres">
      <dgm:prSet presAssocID="{58E41ED5-C9B1-483F-87A7-E3624AA7068B}" presName="parentText" presStyleLbl="node1" presStyleIdx="0" presStyleCnt="1" custLinFactNeighborX="531" custLinFactNeighborY="1503">
        <dgm:presLayoutVars>
          <dgm:chMax val="0"/>
          <dgm:bulletEnabled val="1"/>
        </dgm:presLayoutVars>
      </dgm:prSet>
      <dgm:spPr/>
      <dgm:t>
        <a:bodyPr/>
        <a:lstStyle/>
        <a:p>
          <a:endParaRPr lang="en-GB"/>
        </a:p>
      </dgm:t>
    </dgm:pt>
  </dgm:ptLst>
  <dgm:cxnLst>
    <dgm:cxn modelId="{CDB2EE92-1304-4CEC-A16F-216DFCFE66E6}" srcId="{91DC0B99-C9E1-4038-9323-26D31E07A36D}" destId="{58E41ED5-C9B1-483F-87A7-E3624AA7068B}" srcOrd="0" destOrd="0" parTransId="{689C7F30-BD70-48BD-A7DD-41E86596B166}" sibTransId="{B1E78F8F-F91F-42A4-A5A3-1F7703EC614C}"/>
    <dgm:cxn modelId="{688D751F-DE31-43D6-B44B-F32FD6096790}" type="presOf" srcId="{58E41ED5-C9B1-483F-87A7-E3624AA7068B}" destId="{F69ED8DE-8A28-4735-8EB7-084F3EA4FD8C}" srcOrd="0" destOrd="0" presId="urn:microsoft.com/office/officeart/2005/8/layout/vList2"/>
    <dgm:cxn modelId="{D0F8B94F-21A3-4162-ABA6-02DF6AEBC93C}" type="presOf" srcId="{91DC0B99-C9E1-4038-9323-26D31E07A36D}" destId="{B68581ED-A3D8-47CC-A2D7-ED3FECAB1DC8}" srcOrd="0" destOrd="0" presId="urn:microsoft.com/office/officeart/2005/8/layout/vList2"/>
    <dgm:cxn modelId="{46B0F845-FE53-41A6-99AA-6308CBF8335C}" type="presParOf" srcId="{B68581ED-A3D8-47CC-A2D7-ED3FECAB1DC8}" destId="{F69ED8DE-8A28-4735-8EB7-084F3EA4FD8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ED8DE-8A28-4735-8EB7-084F3EA4FD8C}">
      <dsp:nvSpPr>
        <dsp:cNvPr id="0" name=""/>
        <dsp:cNvSpPr/>
      </dsp:nvSpPr>
      <dsp:spPr>
        <a:xfrm>
          <a:off x="0" y="360044"/>
          <a:ext cx="8280920" cy="15590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1" kern="1200" dirty="0" smtClean="0"/>
            <a:t>TAICS (Taiwan Association of Information and Communication Standards), </a:t>
          </a:r>
          <a:r>
            <a:rPr lang="en-US" sz="2800" b="1" kern="1200" dirty="0" err="1" smtClean="0"/>
            <a:t>Mediatek</a:t>
          </a:r>
          <a:r>
            <a:rPr lang="en-US" sz="2800" b="1" kern="1200" dirty="0" smtClean="0"/>
            <a:t>, Chunghwa Telecom and ITRI </a:t>
          </a:r>
          <a:r>
            <a:rPr lang="en-GB" sz="2000" kern="1200" dirty="0" smtClean="0"/>
            <a:t>have the pleasure of welcoming you to</a:t>
          </a:r>
          <a:endParaRPr lang="en-GB" sz="2000" kern="1200" dirty="0"/>
        </a:p>
      </dsp:txBody>
      <dsp:txXfrm>
        <a:off x="76105" y="436149"/>
        <a:ext cx="8128710" cy="140681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17200E00-45F2-4F04-8D08-00230977DA03}" type="datetimeFigureOut">
              <a:rPr lang="en-US"/>
              <a:pPr>
                <a:defRPr/>
              </a:pPr>
              <a:t>10/11/2016</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CF9B2A9-2329-4346-A126-599FD6BE223D}" type="slidenum">
              <a:rPr lang="en-US" altLang="en-US"/>
              <a:pPr>
                <a:defRPr/>
              </a:pPr>
              <a:t>‹#›</a:t>
            </a:fld>
            <a:endParaRPr lang="en-US" altLang="en-US"/>
          </a:p>
        </p:txBody>
      </p:sp>
    </p:spTree>
    <p:extLst>
      <p:ext uri="{BB962C8B-B14F-4D97-AF65-F5344CB8AC3E}">
        <p14:creationId xmlns:p14="http://schemas.microsoft.com/office/powerpoint/2010/main" val="18793658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8CF9B2A9-2329-4346-A126-599FD6BE223D}" type="slidenum">
              <a:rPr lang="en-US" altLang="en-US" smtClean="0"/>
              <a:pPr>
                <a:defRPr/>
              </a:pPr>
              <a:t>1</a:t>
            </a:fld>
            <a:endParaRPr lang="en-US" altLang="en-US"/>
          </a:p>
        </p:txBody>
      </p:sp>
    </p:spTree>
    <p:extLst>
      <p:ext uri="{BB962C8B-B14F-4D97-AF65-F5344CB8AC3E}">
        <p14:creationId xmlns:p14="http://schemas.microsoft.com/office/powerpoint/2010/main" val="1424575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8CF9B2A9-2329-4346-A126-599FD6BE223D}" type="slidenum">
              <a:rPr lang="en-US" altLang="en-US" smtClean="0"/>
              <a:pPr>
                <a:defRPr/>
              </a:pPr>
              <a:t>2</a:t>
            </a:fld>
            <a:endParaRPr lang="en-US" altLang="en-US"/>
          </a:p>
        </p:txBody>
      </p:sp>
    </p:spTree>
    <p:extLst>
      <p:ext uri="{BB962C8B-B14F-4D97-AF65-F5344CB8AC3E}">
        <p14:creationId xmlns:p14="http://schemas.microsoft.com/office/powerpoint/2010/main" val="4162374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ln>
            <a:miter lim="800000"/>
            <a:headEnd/>
            <a:tailEnd/>
          </a:ln>
        </p:spPr>
        <p:txBody>
          <a:bodyPr/>
          <a:lstStyle/>
          <a:p>
            <a:pPr eaLnBrk="0" hangingPunct="0"/>
            <a:fld id="{A9529D6A-E449-4E05-AA8E-325E87103049}" type="slidenum">
              <a:rPr lang="en-US" altLang="ja-JP"/>
              <a:pPr eaLnBrk="0" hangingPunct="0"/>
              <a:t>3</a:t>
            </a:fld>
            <a:endParaRPr lang="en-US" altLang="ja-JP"/>
          </a:p>
        </p:txBody>
      </p:sp>
      <p:sp>
        <p:nvSpPr>
          <p:cNvPr id="112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268"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1248144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ln>
            <a:miter lim="800000"/>
            <a:headEnd/>
            <a:tailEnd/>
          </a:ln>
        </p:spPr>
        <p:txBody>
          <a:bodyPr/>
          <a:lstStyle/>
          <a:p>
            <a:pPr eaLnBrk="0" hangingPunct="0"/>
            <a:fld id="{2703AEF6-2C71-43E4-AA7B-6B6CFAF47B79}" type="slidenum">
              <a:rPr lang="en-US" altLang="ja-JP"/>
              <a:pPr eaLnBrk="0" hangingPunct="0"/>
              <a:t>7</a:t>
            </a:fld>
            <a:endParaRPr lang="en-US" altLang="ja-JP"/>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292"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2370586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ln>
            <a:miter lim="800000"/>
            <a:headEnd/>
            <a:tailEnd/>
          </a:ln>
        </p:spPr>
        <p:txBody>
          <a:bodyPr/>
          <a:lstStyle/>
          <a:p>
            <a:pPr eaLnBrk="0" hangingPunct="0"/>
            <a:fld id="{AC6AE839-C3BB-4F20-A573-770C2C698305}" type="slidenum">
              <a:rPr lang="en-US" altLang="ja-JP"/>
              <a:pPr eaLnBrk="0" hangingPunct="0"/>
              <a:t>8</a:t>
            </a:fld>
            <a:endParaRPr lang="en-US" altLang="ja-JP"/>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6"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3552118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8CF9B2A9-2329-4346-A126-599FD6BE223D}" type="slidenum">
              <a:rPr lang="en-US" altLang="en-US" smtClean="0"/>
              <a:pPr>
                <a:defRPr/>
              </a:pPr>
              <a:t>14</a:t>
            </a:fld>
            <a:endParaRPr lang="en-US" altLang="en-US"/>
          </a:p>
        </p:txBody>
      </p:sp>
    </p:spTree>
    <p:extLst>
      <p:ext uri="{BB962C8B-B14F-4D97-AF65-F5344CB8AC3E}">
        <p14:creationId xmlns:p14="http://schemas.microsoft.com/office/powerpoint/2010/main" val="3424835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FBFC403D-D745-425A-8DEE-D6C504BD56D7}" type="datetime1">
              <a:rPr lang="en-GB" altLang="zh-TW" smtClean="0"/>
              <a:t>11/10/2016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72BF9CBC-D419-4ABE-AC7D-F89F3B073B03}" type="slidenum">
              <a:rPr lang="en-GB" altLang="en-US"/>
              <a:pPr>
                <a:defRPr/>
              </a:pPr>
              <a:t>‹#›</a:t>
            </a:fld>
            <a:endParaRPr lang="en-GB"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E17F335D-B00D-458F-918F-079E3A2B793F}" type="datetime1">
              <a:rPr lang="en-GB" altLang="zh-TW" smtClean="0"/>
              <a:t>11/10/2016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8AF819C-4F65-413D-BD2A-FE5305903E28}" type="slidenum">
              <a:rPr lang="en-GB" altLang="en-US"/>
              <a:pPr>
                <a:defRPr/>
              </a:pPr>
              <a:t>‹#›</a:t>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ECD4F69-6D26-4827-BF8D-A47CE06CC3ED}" type="datetime1">
              <a:rPr lang="en-GB" altLang="zh-TW" smtClean="0"/>
              <a:t>11/10/2016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4599382-DF2A-4096-AF1F-29B244D2B389}" type="slidenum">
              <a:rPr lang="en-GB" altLang="en-US"/>
              <a:pPr>
                <a:defRPr/>
              </a:pPr>
              <a:t>‹#›</a:t>
            </a:fld>
            <a:endParaRPr lang="en-GB"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B8A0BB79-1120-4EEA-9F5F-D3CBF05A13F7}" type="datetime1">
              <a:rPr lang="en-GB" altLang="zh-TW" smtClean="0"/>
              <a:t>11/10/2016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3BE5C28-358F-4B16-A40E-E5431988C3A0}" type="slidenum">
              <a:rPr lang="en-GB" altLang="en-US"/>
              <a:pPr>
                <a:defRPr/>
              </a:pPr>
              <a:t>‹#›</a:t>
            </a:fld>
            <a:endParaRPr lang="en-GB"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D5FCB93-D89A-4BA4-9F80-97086007F8EA}" type="datetime1">
              <a:rPr lang="en-GB" altLang="zh-TW" smtClean="0"/>
              <a:t>11/10/2016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9B301AD-CA1E-48DF-87C1-990132819A36}" type="slidenum">
              <a:rPr lang="en-GB" altLang="en-US"/>
              <a:pPr>
                <a:defRPr/>
              </a:pPr>
              <a:t>‹#›</a:t>
            </a:fld>
            <a:endParaRPr lang="en-GB"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3772F18F-1436-4165-811F-1B09E702DD30}" type="datetime1">
              <a:rPr lang="en-GB" altLang="zh-TW" smtClean="0"/>
              <a:t>11/10/2016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09E77ABC-19EF-4563-A403-2DC53812C18D}" type="slidenum">
              <a:rPr lang="en-GB" altLang="en-US"/>
              <a:pPr>
                <a:defRPr/>
              </a:pPr>
              <a:t>‹#›</a:t>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C54997C4-C398-4FCA-A5F4-92EF3314B1B6}" type="datetime1">
              <a:rPr lang="en-GB" altLang="zh-TW" smtClean="0"/>
              <a:t>11/10/2016</a:t>
            </a:fld>
            <a:endParaRPr lang="en-GB" dirty="0"/>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C9ADE9B4-BB48-4A6E-8171-A85122BE72F9}" type="slidenum">
              <a:rPr lang="en-GB" altLang="en-US"/>
              <a:pPr>
                <a:defRPr/>
              </a:pPr>
              <a:t>‹#›</a:t>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5F819C86-4AE3-48FC-ADA5-FE842DD6276D}" type="datetime1">
              <a:rPr lang="en-GB" altLang="zh-TW" smtClean="0"/>
              <a:t>11/10/2016</a:t>
            </a:fld>
            <a:endParaRPr lang="en-GB" dirty="0"/>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F4F28726-AB67-4595-A0B9-32CB570E0854}" type="slidenum">
              <a:rPr lang="en-GB" altLang="en-US"/>
              <a:pPr>
                <a:defRPr/>
              </a:pPr>
              <a:t>‹#›</a:t>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2EA2AF6-B168-4E41-8302-CAD54F1C5E1E}" type="datetime1">
              <a:rPr lang="en-GB" altLang="zh-TW" smtClean="0"/>
              <a:t>11/10/2016</a:t>
            </a:fld>
            <a:endParaRPr lang="en-GB" dirty="0"/>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5574C33C-6225-41D8-A417-26A09060E55E}" type="slidenum">
              <a:rPr lang="en-GB" altLang="en-US"/>
              <a:pPr>
                <a:defRPr/>
              </a:pPr>
              <a:t>‹#›</a:t>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26A8B14-F6B5-4E40-B301-2250006083D5}" type="datetime1">
              <a:rPr lang="en-GB" altLang="zh-TW" smtClean="0"/>
              <a:t>11/10/2016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3ADCA35-7508-4501-96DE-2428E2673F6C}" type="slidenum">
              <a:rPr lang="en-GB" altLang="en-US"/>
              <a:pPr>
                <a:defRPr/>
              </a:pPr>
              <a:t>‹#›</a:t>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5946D7F-B8B8-470F-9F91-657AF289A362}" type="datetime1">
              <a:rPr lang="en-GB" altLang="zh-TW" smtClean="0"/>
              <a:t>11/10/2016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36F0D68D-AF0F-48FD-9FB4-3DD5905CA2C4}" type="slidenum">
              <a:rPr lang="en-GB" altLang="en-US"/>
              <a:pPr>
                <a:defRPr/>
              </a:pPr>
              <a:t>‹#›</a:t>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1C0DF925-C271-440A-B3D8-4FB92ACB4710}" type="datetime1">
              <a:rPr lang="en-GB" altLang="zh-TW" smtClean="0"/>
              <a:t>11/10/2016</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itchFamily="34" charset="0"/>
              </a:defRPr>
            </a:lvl1pPr>
          </a:lstStyle>
          <a:p>
            <a:pPr>
              <a:defRPr/>
            </a:pPr>
            <a:fld id="{7789C07D-B7CC-4167-9C9A-66B867DE2CD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www.thsrc.com.tw/index_en.html?force=1" TargetMode="External"/><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khh.travel/Attachments/201604/Kaohsiung%20Tourism%20Pamphlet_7692.pdf" TargetMode="External"/><Relationship Id="rId7" Type="http://schemas.openxmlformats.org/officeDocument/2006/relationships/image" Target="../media/image36.jpeg"/><Relationship Id="rId2" Type="http://schemas.openxmlformats.org/officeDocument/2006/relationships/hyperlink" Target="http://khh.travel/?l=2" TargetMode="Externa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hyperlink" Target="https://itunes.apple.com/us/app/tour-taiwan-english/id957672041?mt=8" TargetMode="External"/><Relationship Id="rId4" Type="http://schemas.openxmlformats.org/officeDocument/2006/relationships/image" Target="../media/image34.png"/><Relationship Id="rId9"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hyperlink" Target="mailto:contact@eurofriends3.or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tiff"/><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jpeg"/><Relationship Id="rId3" Type="http://schemas.openxmlformats.org/officeDocument/2006/relationships/hyperlink" Target="https://www.google.fr/search?sa=X&amp;biw=1920&amp;bih=911&amp;q=vienna+area&amp;stick=H4sIAAAAAAAAAOPgE-LQz9U3SMsosNSSyk620s_JT04syczPgzOsEotSEwFfyTuwKAAAAA&amp;ved=0ahUKEwjVxqKQxN7NAhWBSRoKHVz5CAgQ6BMIlgEoADAR" TargetMode="External"/><Relationship Id="rId21" Type="http://schemas.openxmlformats.org/officeDocument/2006/relationships/image" Target="../media/image18.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hyperlink" Target="https://www.google.fr/search?sa=X&amp;biw=1920&amp;bih=911&amp;q=vienna+population&amp;stick=H4sIAAAAAAAAAOPgE-LQz9U3SMsosNTSyk620s_JT04syczP0y8uAdLFJZnJiTnxRanpQCGrgvyC0hywLAB0XE1sOAAAAA&amp;ved=0ahUKEwjVxqKQxN7NAhWBSRoKHVz5CAgQ6BMIowEoADAV"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21.tiff"/><Relationship Id="rId4" Type="http://schemas.openxmlformats.org/officeDocument/2006/relationships/image" Target="../media/image20.tiff"/></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krtco.com.tw/en/index.aspx"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c-bike.com.tw/english/CMSMain.aspx?mid=2" TargetMode="External"/><Relationship Id="rId2" Type="http://schemas.openxmlformats.org/officeDocument/2006/relationships/hyperlink" Target="http://ibus.tbkc.gov.tw/bus/BusRoute.aspx" TargetMode="External"/><Relationship Id="rId1" Type="http://schemas.openxmlformats.org/officeDocument/2006/relationships/slideLayout" Target="../slideLayouts/slideLayout4.xml"/><Relationship Id="rId4" Type="http://schemas.openxmlformats.org/officeDocument/2006/relationships/hyperlink" Target="http://www.krtco.com.tw/en/index.aspx"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92163" y="725488"/>
            <a:ext cx="7772400" cy="5545138"/>
          </a:xfrm>
        </p:spPr>
        <p:txBody>
          <a:bodyPr rtlCol="0">
            <a:normAutofit fontScale="90000"/>
          </a:bodyPr>
          <a:lstStyle/>
          <a:p>
            <a:pPr eaLnBrk="1" fontAlgn="auto" hangingPunct="1">
              <a:spcAft>
                <a:spcPts val="0"/>
              </a:spcAft>
              <a:defRPr/>
            </a:pPr>
            <a:r>
              <a:rPr lang="en-GB" sz="3200" b="1" dirty="0"/>
              <a:t/>
            </a:r>
            <a:br>
              <a:rPr lang="en-GB" sz="3200" b="1" dirty="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a:t/>
            </a:r>
            <a:br>
              <a:rPr lang="en-GB" sz="3200" b="1" dirty="0"/>
            </a:br>
            <a:r>
              <a:rPr lang="en-GB" sz="3200" b="1" dirty="0" smtClean="0"/>
              <a:t/>
            </a:r>
            <a:br>
              <a:rPr lang="en-GB" sz="3200" b="1" dirty="0" smtClean="0"/>
            </a:br>
            <a:r>
              <a:rPr lang="en-GB" sz="3200" b="1" dirty="0" smtClean="0">
                <a:solidFill>
                  <a:srgbClr val="FF0000"/>
                </a:solidFill>
              </a:rPr>
              <a:t>3GPP SA2#117</a:t>
            </a:r>
            <a:br>
              <a:rPr lang="en-GB" sz="3200" b="1" dirty="0" smtClean="0">
                <a:solidFill>
                  <a:srgbClr val="FF0000"/>
                </a:solidFill>
              </a:rPr>
            </a:br>
            <a:r>
              <a:rPr lang="en-GB" sz="2200" b="1" dirty="0" smtClean="0">
                <a:solidFill>
                  <a:srgbClr val="FF0000"/>
                </a:solidFill>
              </a:rPr>
              <a:t>Monday 17 to Friday 21 October 2016 in Kaohsiung</a:t>
            </a:r>
            <a:r>
              <a:rPr lang="en-GB" sz="2200" b="1" dirty="0" smtClean="0"/>
              <a:t/>
            </a:r>
            <a:br>
              <a:rPr lang="en-GB" sz="2200" b="1" dirty="0" smtClean="0"/>
            </a:br>
            <a:r>
              <a:rPr lang="en-GB" sz="2200" b="1" dirty="0"/>
              <a:t/>
            </a:r>
            <a:br>
              <a:rPr lang="en-GB" sz="2200" b="1" dirty="0"/>
            </a:br>
            <a:endParaRPr lang="en-GB" sz="1600" dirty="0">
              <a:latin typeface="+mn-lt"/>
            </a:endParaRPr>
          </a:p>
        </p:txBody>
      </p:sp>
      <p:sp>
        <p:nvSpPr>
          <p:cNvPr id="2051" name="AutoShape 5"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sp>
        <p:nvSpPr>
          <p:cNvPr id="2052" name="AutoShape 7"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graphicFrame>
        <p:nvGraphicFramePr>
          <p:cNvPr id="6" name="Diagram 5"/>
          <p:cNvGraphicFramePr/>
          <p:nvPr>
            <p:extLst>
              <p:ext uri="{D42A27DB-BD31-4B8C-83A1-F6EECF244321}">
                <p14:modId xmlns:p14="http://schemas.microsoft.com/office/powerpoint/2010/main" val="4179861765"/>
              </p:ext>
            </p:extLst>
          </p:nvPr>
        </p:nvGraphicFramePr>
        <p:xfrm>
          <a:off x="409823" y="2908944"/>
          <a:ext cx="8280920" cy="2232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圖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3500" y="362070"/>
            <a:ext cx="8972996" cy="243972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dirty="0">
                <a:solidFill>
                  <a:srgbClr val="FF0000"/>
                </a:solidFill>
              </a:rPr>
              <a:t>Meeting Room </a:t>
            </a:r>
            <a:r>
              <a:rPr lang="en-US" altLang="zh-TW" dirty="0" smtClean="0">
                <a:solidFill>
                  <a:srgbClr val="FF0000"/>
                </a:solidFill>
              </a:rPr>
              <a:t>Floors</a:t>
            </a:r>
            <a:endParaRPr lang="zh-TW" altLang="en-US" dirty="0">
              <a:solidFill>
                <a:srgbClr val="FF0000"/>
              </a:solidFill>
            </a:endParaRPr>
          </a:p>
        </p:txBody>
      </p:sp>
      <p:pic>
        <p:nvPicPr>
          <p:cNvPr id="3" name="圖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3528" y="1413275"/>
            <a:ext cx="5256583" cy="4319981"/>
          </a:xfrm>
          <a:prstGeom prst="rect">
            <a:avLst/>
          </a:prstGeom>
        </p:spPr>
      </p:pic>
      <p:pic>
        <p:nvPicPr>
          <p:cNvPr id="5" name="圖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0112" y="1556792"/>
            <a:ext cx="3312368" cy="3816424"/>
          </a:xfrm>
          <a:prstGeom prst="rect">
            <a:avLst/>
          </a:prstGeom>
        </p:spPr>
      </p:pic>
      <p:sp>
        <p:nvSpPr>
          <p:cNvPr id="6" name="矩形 5"/>
          <p:cNvSpPr/>
          <p:nvPr/>
        </p:nvSpPr>
        <p:spPr>
          <a:xfrm>
            <a:off x="1619672" y="5805264"/>
            <a:ext cx="1584176" cy="576064"/>
          </a:xfrm>
          <a:prstGeom prst="rect">
            <a:avLst/>
          </a:prstGeom>
          <a:ln>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TW" dirty="0" smtClean="0">
                <a:solidFill>
                  <a:srgbClr val="00B050"/>
                </a:solidFill>
              </a:rPr>
              <a:t>4F</a:t>
            </a:r>
            <a:endParaRPr lang="zh-TW" altLang="en-US" dirty="0">
              <a:solidFill>
                <a:srgbClr val="00B050"/>
              </a:solidFill>
            </a:endParaRPr>
          </a:p>
        </p:txBody>
      </p:sp>
      <p:sp>
        <p:nvSpPr>
          <p:cNvPr id="7" name="矩形 6"/>
          <p:cNvSpPr/>
          <p:nvPr/>
        </p:nvSpPr>
        <p:spPr>
          <a:xfrm>
            <a:off x="6444208" y="5759248"/>
            <a:ext cx="1584176" cy="576064"/>
          </a:xfrm>
          <a:prstGeom prst="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TW" dirty="0">
                <a:solidFill>
                  <a:schemeClr val="accent6"/>
                </a:solidFill>
              </a:rPr>
              <a:t>2</a:t>
            </a:r>
            <a:r>
              <a:rPr lang="en-US" altLang="zh-TW" dirty="0" smtClean="0">
                <a:solidFill>
                  <a:schemeClr val="accent6"/>
                </a:solidFill>
              </a:rPr>
              <a:t>F</a:t>
            </a:r>
            <a:endParaRPr lang="zh-TW" altLang="en-US" dirty="0">
              <a:solidFill>
                <a:schemeClr val="accent6"/>
              </a:solidFill>
            </a:endParaRPr>
          </a:p>
        </p:txBody>
      </p:sp>
      <p:sp>
        <p:nvSpPr>
          <p:cNvPr id="4" name="投影片編號版面配置區 3"/>
          <p:cNvSpPr>
            <a:spLocks noGrp="1"/>
          </p:cNvSpPr>
          <p:nvPr>
            <p:ph type="sldNum" sz="quarter" idx="12"/>
          </p:nvPr>
        </p:nvSpPr>
        <p:spPr/>
        <p:txBody>
          <a:bodyPr/>
          <a:lstStyle/>
          <a:p>
            <a:pPr>
              <a:defRPr/>
            </a:pPr>
            <a:fld id="{23BE5C28-358F-4B16-A40E-E5431988C3A0}" type="slidenum">
              <a:rPr lang="en-GB" altLang="en-US" smtClean="0"/>
              <a:pPr>
                <a:defRPr/>
              </a:pPr>
              <a:t>10</a:t>
            </a:fld>
            <a:endParaRPr lang="en-GB" altLang="en-US"/>
          </a:p>
        </p:txBody>
      </p:sp>
    </p:spTree>
    <p:extLst>
      <p:ext uri="{BB962C8B-B14F-4D97-AF65-F5344CB8AC3E}">
        <p14:creationId xmlns:p14="http://schemas.microsoft.com/office/powerpoint/2010/main" val="11491975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529079"/>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sz="4000" dirty="0" smtClean="0">
                <a:solidFill>
                  <a:srgbClr val="FF0000"/>
                </a:solidFill>
              </a:rPr>
              <a:t>Nearby </a:t>
            </a:r>
            <a:r>
              <a:rPr lang="en-US" altLang="zh-TW" sz="4000" dirty="0" smtClean="0">
                <a:solidFill>
                  <a:srgbClr val="FF0000"/>
                </a:solidFill>
              </a:rPr>
              <a:t>Restaurant </a:t>
            </a:r>
            <a:r>
              <a:rPr lang="en-US" altLang="zh-TW" sz="4000" dirty="0">
                <a:solidFill>
                  <a:srgbClr val="FF0000"/>
                </a:solidFill>
              </a:rPr>
              <a:t>/ Snack Information </a:t>
            </a:r>
            <a:endParaRPr lang="zh-TW" altLang="en-US" sz="4000" dirty="0">
              <a:solidFill>
                <a:srgbClr val="FF0000"/>
              </a:solidFill>
            </a:endParaRPr>
          </a:p>
        </p:txBody>
      </p:sp>
      <p:sp>
        <p:nvSpPr>
          <p:cNvPr id="5" name="內容版面配置區 4"/>
          <p:cNvSpPr>
            <a:spLocks noGrp="1"/>
          </p:cNvSpPr>
          <p:nvPr>
            <p:ph sz="half" idx="2"/>
          </p:nvPr>
        </p:nvSpPr>
        <p:spPr>
          <a:xfrm>
            <a:off x="300250" y="803717"/>
            <a:ext cx="8400197" cy="1187356"/>
          </a:xfrm>
        </p:spPr>
        <p:txBody>
          <a:bodyPr/>
          <a:lstStyle/>
          <a:p>
            <a:r>
              <a:rPr lang="en-US" altLang="zh-TW" sz="2400" b="0" dirty="0" err="1" smtClean="0">
                <a:latin typeface="+mj-lt"/>
              </a:rPr>
              <a:t>Yancheng</a:t>
            </a:r>
            <a:r>
              <a:rPr lang="en-US" altLang="zh-TW" sz="2400" b="0" dirty="0" smtClean="0">
                <a:latin typeface="+mj-lt"/>
              </a:rPr>
              <a:t>(</a:t>
            </a:r>
            <a:r>
              <a:rPr lang="zh-TW" altLang="en-US" sz="2400" dirty="0"/>
              <a:t>鹽</a:t>
            </a:r>
            <a:r>
              <a:rPr lang="zh-TW" altLang="en-US" sz="2400" dirty="0" smtClean="0"/>
              <a:t>埕</a:t>
            </a:r>
            <a:r>
              <a:rPr lang="en-US" altLang="zh-TW" sz="2400" dirty="0" smtClean="0"/>
              <a:t>, </a:t>
            </a:r>
            <a:r>
              <a:rPr lang="en-US" altLang="zh-TW" sz="2400" b="0" dirty="0" smtClean="0">
                <a:latin typeface="+mj-lt"/>
              </a:rPr>
              <a:t>O2) was the most prosperous district during the early times of </a:t>
            </a:r>
            <a:r>
              <a:rPr lang="en-GB" altLang="zh-TW" sz="2400" b="0" dirty="0">
                <a:latin typeface="+mj-lt"/>
              </a:rPr>
              <a:t>Kaohsiung</a:t>
            </a:r>
            <a:r>
              <a:rPr lang="en-US" altLang="zh-TW" sz="2400" b="0" dirty="0" smtClean="0">
                <a:latin typeface="+mj-lt"/>
              </a:rPr>
              <a:t>. There are plenty of choices for snacks, rice cake, noodles, fruit ice, almond tea and so on.</a:t>
            </a:r>
          </a:p>
          <a:p>
            <a:pPr marL="0" indent="0">
              <a:buNone/>
            </a:pPr>
            <a:endParaRPr lang="en-US" altLang="zh-TW" sz="2400" dirty="0" smtClean="0">
              <a:latin typeface="+mj-lt"/>
            </a:endParaRPr>
          </a:p>
          <a:p>
            <a:endParaRPr lang="en-US" altLang="zh-TW" sz="2400" dirty="0" smtClean="0">
              <a:latin typeface="+mj-lt"/>
            </a:endParaRPr>
          </a:p>
          <a:p>
            <a:pPr marL="0" indent="0">
              <a:buNone/>
            </a:pPr>
            <a:endParaRPr lang="zh-TW" altLang="en-US" sz="2400" dirty="0">
              <a:latin typeface="+mj-lt"/>
            </a:endParaRPr>
          </a:p>
        </p:txBody>
      </p:sp>
      <p:pic>
        <p:nvPicPr>
          <p:cNvPr id="10244" name="Picture 4"/>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49391" y="1991073"/>
            <a:ext cx="6222810" cy="4177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文字方塊 7"/>
          <p:cNvSpPr txBox="1"/>
          <p:nvPr/>
        </p:nvSpPr>
        <p:spPr>
          <a:xfrm>
            <a:off x="6401676" y="1936018"/>
            <a:ext cx="2699792" cy="4326339"/>
          </a:xfrm>
          <a:prstGeom prst="rect">
            <a:avLst/>
          </a:prstGeom>
          <a:noFill/>
        </p:spPr>
        <p:txBody>
          <a:bodyPr wrap="none" rtlCol="0">
            <a:noAutofit/>
          </a:bodyPr>
          <a:lstStyle/>
          <a:p>
            <a:pPr>
              <a:lnSpc>
                <a:spcPts val="2200"/>
              </a:lnSpc>
            </a:pPr>
            <a:r>
              <a:rPr lang="en-US" altLang="zh-TW" sz="1600" b="1" dirty="0"/>
              <a:t>1. Noodles </a:t>
            </a:r>
          </a:p>
          <a:p>
            <a:pPr>
              <a:lnSpc>
                <a:spcPts val="2200"/>
              </a:lnSpc>
            </a:pPr>
            <a:r>
              <a:rPr lang="en-US" altLang="zh-TW" sz="1600" b="1" dirty="0"/>
              <a:t>2. </a:t>
            </a:r>
            <a:r>
              <a:rPr lang="en-US" altLang="zh-TW" sz="1600" b="1" dirty="0" smtClean="0"/>
              <a:t>Rice </a:t>
            </a:r>
            <a:r>
              <a:rPr lang="en-US" altLang="zh-TW" sz="1600" b="1" dirty="0"/>
              <a:t>noodles</a:t>
            </a:r>
          </a:p>
          <a:p>
            <a:pPr>
              <a:lnSpc>
                <a:spcPts val="2200"/>
              </a:lnSpc>
            </a:pPr>
            <a:r>
              <a:rPr lang="en-US" altLang="zh-TW" sz="1600" b="1" dirty="0" smtClean="0"/>
              <a:t>3. Rice </a:t>
            </a:r>
            <a:r>
              <a:rPr lang="en-US" altLang="zh-TW" sz="1600" b="1" dirty="0"/>
              <a:t>Cake</a:t>
            </a:r>
          </a:p>
          <a:p>
            <a:pPr>
              <a:lnSpc>
                <a:spcPts val="2200"/>
              </a:lnSpc>
            </a:pPr>
            <a:r>
              <a:rPr lang="en-US" altLang="zh-TW" sz="1600" b="1" dirty="0" smtClean="0"/>
              <a:t>4. McDonald’s</a:t>
            </a:r>
            <a:endParaRPr lang="en-US" altLang="zh-TW" sz="1600" b="1" dirty="0"/>
          </a:p>
          <a:p>
            <a:pPr>
              <a:lnSpc>
                <a:spcPts val="2200"/>
              </a:lnSpc>
            </a:pPr>
            <a:r>
              <a:rPr lang="en-US" altLang="zh-TW" sz="1600" b="1" dirty="0" smtClean="0"/>
              <a:t>5. Milk </a:t>
            </a:r>
            <a:r>
              <a:rPr lang="en-US" altLang="zh-TW" sz="1600" b="1" dirty="0"/>
              <a:t>tea shop</a:t>
            </a:r>
          </a:p>
          <a:p>
            <a:pPr>
              <a:lnSpc>
                <a:spcPts val="2200"/>
              </a:lnSpc>
            </a:pPr>
            <a:r>
              <a:rPr lang="en-US" altLang="zh-TW" sz="1600" b="1" dirty="0" smtClean="0"/>
              <a:t>6. Wonton </a:t>
            </a:r>
            <a:r>
              <a:rPr lang="en-US" altLang="zh-TW" sz="1600" b="1" dirty="0"/>
              <a:t>soup</a:t>
            </a:r>
          </a:p>
          <a:p>
            <a:pPr>
              <a:lnSpc>
                <a:spcPts val="2200"/>
              </a:lnSpc>
            </a:pPr>
            <a:r>
              <a:rPr lang="en-US" altLang="zh-TW" sz="1600" b="1" dirty="0" smtClean="0"/>
              <a:t>7. Korean </a:t>
            </a:r>
            <a:r>
              <a:rPr lang="en-US" altLang="zh-TW" sz="1600" b="1" dirty="0"/>
              <a:t>Restaurant </a:t>
            </a:r>
          </a:p>
          <a:p>
            <a:pPr>
              <a:lnSpc>
                <a:spcPts val="2200"/>
              </a:lnSpc>
            </a:pPr>
            <a:r>
              <a:rPr lang="en-US" altLang="zh-TW" sz="1600" b="1" dirty="0" smtClean="0"/>
              <a:t>8. Fruit </a:t>
            </a:r>
            <a:r>
              <a:rPr lang="en-US" altLang="zh-TW" sz="1600" b="1" dirty="0"/>
              <a:t>Ice</a:t>
            </a:r>
          </a:p>
          <a:p>
            <a:pPr>
              <a:lnSpc>
                <a:spcPts val="2200"/>
              </a:lnSpc>
            </a:pPr>
            <a:r>
              <a:rPr lang="en-US" altLang="zh-TW" sz="1600" b="1" dirty="0" smtClean="0"/>
              <a:t>9. Tofu Pudding</a:t>
            </a:r>
            <a:endParaRPr lang="en-US" altLang="zh-TW" sz="1600" b="1" dirty="0"/>
          </a:p>
          <a:p>
            <a:pPr>
              <a:lnSpc>
                <a:spcPts val="2200"/>
              </a:lnSpc>
            </a:pPr>
            <a:r>
              <a:rPr lang="en-US" altLang="zh-TW" sz="1600" b="1" dirty="0" smtClean="0"/>
              <a:t>10. Japanese </a:t>
            </a:r>
            <a:r>
              <a:rPr lang="en-US" altLang="zh-TW" sz="1600" b="1" dirty="0"/>
              <a:t>Restaurant </a:t>
            </a:r>
          </a:p>
          <a:p>
            <a:pPr>
              <a:lnSpc>
                <a:spcPts val="2200"/>
              </a:lnSpc>
            </a:pPr>
            <a:r>
              <a:rPr lang="en-US" altLang="zh-TW" sz="1600" b="1" dirty="0" smtClean="0"/>
              <a:t>11. Dumplings </a:t>
            </a:r>
            <a:endParaRPr lang="en-US" altLang="zh-TW" sz="1600" b="1" dirty="0"/>
          </a:p>
          <a:p>
            <a:pPr>
              <a:lnSpc>
                <a:spcPts val="2200"/>
              </a:lnSpc>
            </a:pPr>
            <a:r>
              <a:rPr lang="en-US" altLang="zh-TW" sz="1600" b="1" dirty="0" smtClean="0"/>
              <a:t>12. Duck Noodles</a:t>
            </a:r>
          </a:p>
          <a:p>
            <a:pPr>
              <a:lnSpc>
                <a:spcPts val="2200"/>
              </a:lnSpc>
            </a:pPr>
            <a:r>
              <a:rPr lang="en-US" altLang="zh-TW" sz="1600" b="1" dirty="0" smtClean="0"/>
              <a:t>13. 50-Bubble </a:t>
            </a:r>
            <a:r>
              <a:rPr lang="en-US" altLang="zh-TW" sz="1600" b="1" dirty="0"/>
              <a:t>tea shop</a:t>
            </a:r>
          </a:p>
          <a:p>
            <a:pPr>
              <a:lnSpc>
                <a:spcPts val="2200"/>
              </a:lnSpc>
            </a:pPr>
            <a:r>
              <a:rPr lang="en-US" altLang="zh-TW" sz="1600" b="1" dirty="0" smtClean="0"/>
              <a:t>14. Vegetarian </a:t>
            </a:r>
            <a:r>
              <a:rPr lang="en-US" altLang="zh-TW" sz="1600" b="1" dirty="0"/>
              <a:t>Restaurant</a:t>
            </a:r>
          </a:p>
          <a:p>
            <a:pPr>
              <a:lnSpc>
                <a:spcPts val="2200"/>
              </a:lnSpc>
            </a:pPr>
            <a:r>
              <a:rPr lang="en-US" altLang="zh-TW" sz="1600" b="1" dirty="0" smtClean="0"/>
              <a:t>15. Convenience </a:t>
            </a:r>
            <a:r>
              <a:rPr lang="en-US" altLang="zh-TW" sz="1600" b="1" dirty="0"/>
              <a:t>stores</a:t>
            </a:r>
          </a:p>
        </p:txBody>
      </p:sp>
      <p:sp>
        <p:nvSpPr>
          <p:cNvPr id="3" name="矩形 2"/>
          <p:cNvSpPr/>
          <p:nvPr/>
        </p:nvSpPr>
        <p:spPr>
          <a:xfrm>
            <a:off x="755576" y="6135828"/>
            <a:ext cx="7848872" cy="646331"/>
          </a:xfrm>
          <a:prstGeom prst="rect">
            <a:avLst/>
          </a:prstGeom>
        </p:spPr>
        <p:txBody>
          <a:bodyPr wrap="square">
            <a:spAutoFit/>
          </a:bodyPr>
          <a:lstStyle/>
          <a:p>
            <a:r>
              <a:rPr lang="en-US" altLang="zh-TW" u="sng" dirty="0"/>
              <a:t>Or check </a:t>
            </a:r>
            <a:r>
              <a:rPr lang="zh-TW" altLang="en-US" dirty="0"/>
              <a:t>https://www.google.com.tw/maps/@22.6255025,120.2872379,18z?hl=en</a:t>
            </a:r>
          </a:p>
        </p:txBody>
      </p:sp>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11</a:t>
            </a:fld>
            <a:endParaRPr lang="en-GB" altLang="en-US"/>
          </a:p>
        </p:txBody>
      </p:sp>
    </p:spTree>
    <p:extLst>
      <p:ext uri="{BB962C8B-B14F-4D97-AF65-F5344CB8AC3E}">
        <p14:creationId xmlns:p14="http://schemas.microsoft.com/office/powerpoint/2010/main" val="9511975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圖片說明"/>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5292" y="1466782"/>
            <a:ext cx="2318488" cy="1224136"/>
          </a:xfrm>
          <a:prstGeom prst="rect">
            <a:avLst/>
          </a:prstGeom>
          <a:noFill/>
          <a:extLst>
            <a:ext uri="{909E8E84-426E-40DD-AFC4-6F175D3DCCD1}">
              <a14:hiddenFill xmlns:a14="http://schemas.microsoft.com/office/drawing/2010/main">
                <a:solidFill>
                  <a:srgbClr val="FFFFFF"/>
                </a:solidFill>
              </a14:hiddenFill>
            </a:ext>
          </a:extLst>
        </p:spPr>
      </p:pic>
      <p:sp>
        <p:nvSpPr>
          <p:cNvPr id="2" name="標題 1"/>
          <p:cNvSpPr>
            <a:spLocks noGrp="1"/>
          </p:cNvSpPr>
          <p:nvPr>
            <p:ph type="title"/>
          </p:nvPr>
        </p:nvSpPr>
        <p:spPr>
          <a:xfrm>
            <a:off x="457200" y="58614"/>
            <a:ext cx="8229600" cy="922114"/>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dirty="0">
                <a:solidFill>
                  <a:srgbClr val="FF0000"/>
                </a:solidFill>
              </a:rPr>
              <a:t>Additional Useful Information</a:t>
            </a:r>
            <a:endParaRPr lang="zh-TW" altLang="en-US" dirty="0">
              <a:solidFill>
                <a:srgbClr val="FF0000"/>
              </a:solidFill>
            </a:endParaRPr>
          </a:p>
        </p:txBody>
      </p:sp>
      <p:sp>
        <p:nvSpPr>
          <p:cNvPr id="3" name="內容版面配置區 2"/>
          <p:cNvSpPr>
            <a:spLocks noGrp="1"/>
          </p:cNvSpPr>
          <p:nvPr>
            <p:ph idx="1"/>
          </p:nvPr>
        </p:nvSpPr>
        <p:spPr>
          <a:xfrm>
            <a:off x="457199" y="885030"/>
            <a:ext cx="5626969" cy="5856337"/>
          </a:xfrm>
        </p:spPr>
        <p:txBody>
          <a:bodyPr/>
          <a:lstStyle/>
          <a:p>
            <a:r>
              <a:rPr lang="en-US" altLang="zh-TW" sz="2400" dirty="0" smtClean="0"/>
              <a:t>Transportation</a:t>
            </a:r>
          </a:p>
          <a:p>
            <a:pPr lvl="1"/>
            <a:r>
              <a:rPr lang="en-US" altLang="zh-TW" sz="2000" dirty="0"/>
              <a:t>Shuttle Bus from Ambassador Hotel (</a:t>
            </a:r>
            <a:r>
              <a:rPr lang="zh-TW" altLang="en-US" sz="2000" dirty="0"/>
              <a:t>國賓飯店</a:t>
            </a:r>
            <a:r>
              <a:rPr lang="en-US" altLang="zh-TW" sz="2000" dirty="0"/>
              <a:t>) to ICCK</a:t>
            </a:r>
          </a:p>
          <a:p>
            <a:pPr lvl="2">
              <a:spcBef>
                <a:spcPts val="0"/>
              </a:spcBef>
            </a:pPr>
            <a:r>
              <a:rPr lang="en-US" altLang="zh-TW" sz="1800" dirty="0" smtClean="0">
                <a:solidFill>
                  <a:srgbClr val="FF0000"/>
                </a:solidFill>
              </a:rPr>
              <a:t>10/17: </a:t>
            </a:r>
            <a:r>
              <a:rPr lang="en-US" altLang="zh-TW" sz="1800" dirty="0">
                <a:solidFill>
                  <a:srgbClr val="FF0000"/>
                </a:solidFill>
              </a:rPr>
              <a:t>8:30, 8:40, 8:50</a:t>
            </a:r>
          </a:p>
          <a:p>
            <a:pPr lvl="2">
              <a:spcBef>
                <a:spcPts val="0"/>
              </a:spcBef>
            </a:pPr>
            <a:r>
              <a:rPr lang="en-US" altLang="zh-TW" sz="1800" dirty="0" smtClean="0">
                <a:solidFill>
                  <a:srgbClr val="FF0000"/>
                </a:solidFill>
              </a:rPr>
              <a:t>10/18~10/21 7:30</a:t>
            </a:r>
            <a:r>
              <a:rPr lang="en-US" altLang="zh-TW" sz="1800" dirty="0">
                <a:solidFill>
                  <a:srgbClr val="FF0000"/>
                </a:solidFill>
              </a:rPr>
              <a:t>, </a:t>
            </a:r>
            <a:r>
              <a:rPr lang="en-US" altLang="zh-TW" sz="1800" dirty="0" smtClean="0">
                <a:solidFill>
                  <a:srgbClr val="FF0000"/>
                </a:solidFill>
              </a:rPr>
              <a:t>7:40</a:t>
            </a:r>
            <a:r>
              <a:rPr lang="en-US" altLang="zh-TW" sz="1800" dirty="0">
                <a:solidFill>
                  <a:srgbClr val="FF0000"/>
                </a:solidFill>
              </a:rPr>
              <a:t>, </a:t>
            </a:r>
            <a:r>
              <a:rPr lang="en-US" altLang="zh-TW" sz="1800" dirty="0" smtClean="0">
                <a:solidFill>
                  <a:srgbClr val="FF0000"/>
                </a:solidFill>
              </a:rPr>
              <a:t>7:50</a:t>
            </a:r>
            <a:r>
              <a:rPr lang="en-US" altLang="zh-TW" sz="1800" dirty="0" smtClean="0"/>
              <a:t> </a:t>
            </a:r>
            <a:endParaRPr lang="en-US" altLang="zh-TW" sz="2000" dirty="0" smtClean="0"/>
          </a:p>
          <a:p>
            <a:pPr lvl="1"/>
            <a:r>
              <a:rPr lang="en-US" altLang="zh-TW" sz="2000" dirty="0" smtClean="0"/>
              <a:t>Taiwan </a:t>
            </a:r>
            <a:r>
              <a:rPr lang="en-US" altLang="zh-TW" sz="2000" dirty="0"/>
              <a:t>High Speed Rail </a:t>
            </a:r>
            <a:r>
              <a:rPr lang="en-US" altLang="zh-TW" sz="2000" dirty="0">
                <a:hlinkClick r:id="rId3"/>
              </a:rPr>
              <a:t>http://</a:t>
            </a:r>
            <a:r>
              <a:rPr lang="en-US" altLang="zh-TW" sz="2000" dirty="0" smtClean="0">
                <a:hlinkClick r:id="rId3"/>
              </a:rPr>
              <a:t>www.thsrc.com.tw/index_en.html?force=1</a:t>
            </a:r>
            <a:endParaRPr lang="en-US" altLang="zh-TW" sz="2000" dirty="0" smtClean="0"/>
          </a:p>
          <a:p>
            <a:r>
              <a:rPr lang="en-US" altLang="zh-TW" sz="2400" dirty="0" smtClean="0"/>
              <a:t>Dinner &amp; Shopping</a:t>
            </a:r>
          </a:p>
          <a:p>
            <a:pPr lvl="1"/>
            <a:r>
              <a:rPr lang="en-US" altLang="zh-TW" sz="2000" dirty="0" err="1"/>
              <a:t>Liuhe</a:t>
            </a:r>
            <a:r>
              <a:rPr lang="en-US" altLang="zh-TW" sz="2000" dirty="0"/>
              <a:t> Night </a:t>
            </a:r>
            <a:r>
              <a:rPr lang="en-US" altLang="zh-TW" sz="2000" dirty="0" smtClean="0"/>
              <a:t>Market-Metro O5/R10 station</a:t>
            </a:r>
          </a:p>
          <a:p>
            <a:pPr lvl="1"/>
            <a:r>
              <a:rPr lang="en-US" altLang="zh-TW" sz="2000" dirty="0" err="1" smtClean="0"/>
              <a:t>Shikuchan</a:t>
            </a:r>
            <a:r>
              <a:rPr lang="en-US" altLang="zh-TW" sz="2000" dirty="0" smtClean="0"/>
              <a:t> (</a:t>
            </a:r>
            <a:r>
              <a:rPr lang="zh-TW" altLang="en-US" sz="2000" dirty="0" smtClean="0"/>
              <a:t>新崛江</a:t>
            </a:r>
            <a:r>
              <a:rPr lang="en-US" altLang="zh-TW" sz="2000" dirty="0" smtClean="0"/>
              <a:t>)</a:t>
            </a:r>
            <a:r>
              <a:rPr lang="zh-TW" altLang="en-US" sz="2000" dirty="0" smtClean="0"/>
              <a:t> </a:t>
            </a:r>
            <a:r>
              <a:rPr lang="en-US" altLang="zh-TW" sz="2000" dirty="0" smtClean="0"/>
              <a:t>Commercial District-Metro R9 station Exit 2</a:t>
            </a:r>
          </a:p>
          <a:p>
            <a:pPr lvl="1"/>
            <a:r>
              <a:rPr lang="en-US" altLang="zh-TW" sz="2000" dirty="0" err="1" smtClean="0"/>
              <a:t>Sanduo</a:t>
            </a:r>
            <a:r>
              <a:rPr lang="en-US" altLang="zh-TW" sz="2000" dirty="0" smtClean="0"/>
              <a:t> (</a:t>
            </a:r>
            <a:r>
              <a:rPr lang="zh-TW" altLang="en-US" sz="2000" dirty="0" smtClean="0"/>
              <a:t>三多</a:t>
            </a:r>
            <a:r>
              <a:rPr lang="en-US" altLang="zh-TW" sz="2000" dirty="0" smtClean="0"/>
              <a:t>)</a:t>
            </a:r>
            <a:r>
              <a:rPr lang="zh-TW" altLang="en-US" sz="2000" dirty="0" smtClean="0"/>
              <a:t> </a:t>
            </a:r>
            <a:r>
              <a:rPr lang="en-US" altLang="zh-TW" sz="2000" dirty="0" smtClean="0"/>
              <a:t>Shopping District-Metro R8 station</a:t>
            </a:r>
          </a:p>
          <a:p>
            <a:pPr lvl="2"/>
            <a:r>
              <a:rPr lang="en-US" altLang="zh-TW" sz="1800" dirty="0"/>
              <a:t>Far Eastern Department Store (MEGA)</a:t>
            </a:r>
          </a:p>
          <a:p>
            <a:pPr lvl="2"/>
            <a:r>
              <a:rPr lang="en-US" altLang="zh-TW" sz="1800" dirty="0"/>
              <a:t>Pacific Sogo Department </a:t>
            </a:r>
            <a:r>
              <a:rPr lang="en-US" altLang="zh-TW" sz="1800" dirty="0" smtClean="0"/>
              <a:t>Store</a:t>
            </a:r>
            <a:endParaRPr lang="en-US" altLang="zh-TW" sz="2800" dirty="0" smtClean="0"/>
          </a:p>
          <a:p>
            <a:pPr lvl="1"/>
            <a:r>
              <a:rPr lang="en-US" altLang="zh-TW" sz="2000" dirty="0"/>
              <a:t>Dream-mall Shopping Mall-Metro C5 station</a:t>
            </a:r>
          </a:p>
        </p:txBody>
      </p:sp>
      <p:pic>
        <p:nvPicPr>
          <p:cNvPr id="4" name="圖片 3"/>
          <p:cNvPicPr>
            <a:picLocks noChangeAspect="1"/>
          </p:cNvPicPr>
          <p:nvPr/>
        </p:nvPicPr>
        <p:blipFill>
          <a:blip r:embed="rId4"/>
          <a:stretch>
            <a:fillRect/>
          </a:stretch>
        </p:blipFill>
        <p:spPr>
          <a:xfrm>
            <a:off x="6281349" y="2978950"/>
            <a:ext cx="2405451" cy="1674186"/>
          </a:xfrm>
          <a:prstGeom prst="rect">
            <a:avLst/>
          </a:prstGeom>
        </p:spPr>
      </p:pic>
      <p:pic>
        <p:nvPicPr>
          <p:cNvPr id="5" name="圖片 4"/>
          <p:cNvPicPr>
            <a:picLocks noChangeAspect="1"/>
          </p:cNvPicPr>
          <p:nvPr/>
        </p:nvPicPr>
        <p:blipFill>
          <a:blip r:embed="rId5"/>
          <a:stretch>
            <a:fillRect/>
          </a:stretch>
        </p:blipFill>
        <p:spPr>
          <a:xfrm>
            <a:off x="5940152" y="4851152"/>
            <a:ext cx="2592288" cy="1656184"/>
          </a:xfrm>
          <a:prstGeom prst="rect">
            <a:avLst/>
          </a:prstGeom>
        </p:spPr>
      </p:pic>
      <p:sp>
        <p:nvSpPr>
          <p:cNvPr id="6" name="投影片編號版面配置區 5"/>
          <p:cNvSpPr>
            <a:spLocks noGrp="1"/>
          </p:cNvSpPr>
          <p:nvPr>
            <p:ph type="sldNum" sz="quarter" idx="12"/>
          </p:nvPr>
        </p:nvSpPr>
        <p:spPr/>
        <p:txBody>
          <a:bodyPr/>
          <a:lstStyle/>
          <a:p>
            <a:pPr>
              <a:defRPr/>
            </a:pPr>
            <a:fld id="{23BE5C28-358F-4B16-A40E-E5431988C3A0}" type="slidenum">
              <a:rPr lang="en-GB" altLang="en-US" smtClean="0"/>
              <a:pPr>
                <a:defRPr/>
              </a:pPr>
              <a:t>12</a:t>
            </a:fld>
            <a:endParaRPr lang="en-GB" altLang="en-US"/>
          </a:p>
        </p:txBody>
      </p:sp>
    </p:spTree>
    <p:extLst>
      <p:ext uri="{BB962C8B-B14F-4D97-AF65-F5344CB8AC3E}">
        <p14:creationId xmlns:p14="http://schemas.microsoft.com/office/powerpoint/2010/main" val="2913560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9"/>
            <a:ext cx="8229600" cy="778098"/>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dirty="0">
                <a:solidFill>
                  <a:srgbClr val="FF0000"/>
                </a:solidFill>
              </a:rPr>
              <a:t>Travel Information </a:t>
            </a:r>
            <a:endParaRPr lang="zh-TW" altLang="en-US" dirty="0">
              <a:solidFill>
                <a:srgbClr val="FF0000"/>
              </a:solidFill>
            </a:endParaRPr>
          </a:p>
        </p:txBody>
      </p:sp>
      <p:sp>
        <p:nvSpPr>
          <p:cNvPr id="3" name="內容版面配置區 2"/>
          <p:cNvSpPr>
            <a:spLocks noGrp="1"/>
          </p:cNvSpPr>
          <p:nvPr>
            <p:ph sz="half" idx="1"/>
          </p:nvPr>
        </p:nvSpPr>
        <p:spPr>
          <a:xfrm>
            <a:off x="457199" y="1052736"/>
            <a:ext cx="8250865" cy="2381580"/>
          </a:xfrm>
        </p:spPr>
        <p:txBody>
          <a:bodyPr/>
          <a:lstStyle/>
          <a:p>
            <a:r>
              <a:rPr lang="en-US" altLang="zh-TW" sz="2400" dirty="0"/>
              <a:t>Kaohsiung </a:t>
            </a:r>
            <a:r>
              <a:rPr lang="en-US" altLang="zh-TW" sz="2400" dirty="0" smtClean="0"/>
              <a:t>Traveling (</a:t>
            </a:r>
            <a:r>
              <a:rPr lang="en-US" altLang="zh-TW" sz="1800" dirty="0" smtClean="0">
                <a:hlinkClick r:id="rId2"/>
              </a:rPr>
              <a:t>http</a:t>
            </a:r>
            <a:r>
              <a:rPr lang="en-US" altLang="zh-TW" sz="1800" dirty="0">
                <a:hlinkClick r:id="rId2"/>
              </a:rPr>
              <a:t>://khh.travel/?</a:t>
            </a:r>
            <a:r>
              <a:rPr lang="en-US" altLang="zh-TW" sz="1800" dirty="0" smtClean="0">
                <a:hlinkClick r:id="rId2"/>
              </a:rPr>
              <a:t>l=2</a:t>
            </a:r>
            <a:r>
              <a:rPr lang="en-US" altLang="zh-TW" sz="1800" dirty="0" smtClean="0"/>
              <a:t>)</a:t>
            </a:r>
            <a:endParaRPr lang="en-US" altLang="zh-TW" dirty="0">
              <a:latin typeface="+mj-lt"/>
            </a:endParaRPr>
          </a:p>
          <a:p>
            <a:pPr lvl="1"/>
            <a:r>
              <a:rPr lang="en-US" altLang="zh-TW" sz="2000" dirty="0" smtClean="0"/>
              <a:t>Download Kaohsiung </a:t>
            </a:r>
            <a:r>
              <a:rPr lang="en-US" altLang="zh-TW" sz="2000" dirty="0"/>
              <a:t>Tourism E-Pamphlet:</a:t>
            </a:r>
          </a:p>
          <a:p>
            <a:pPr marL="0" indent="0">
              <a:buNone/>
            </a:pPr>
            <a:r>
              <a:rPr lang="en-US" altLang="zh-TW" sz="2000" dirty="0">
                <a:latin typeface="+mj-lt"/>
                <a:hlinkClick r:id="rId3"/>
              </a:rPr>
              <a:t>http://</a:t>
            </a:r>
            <a:r>
              <a:rPr lang="en-US" altLang="zh-TW" sz="2000" dirty="0" smtClean="0">
                <a:latin typeface="+mj-lt"/>
                <a:hlinkClick r:id="rId3"/>
              </a:rPr>
              <a:t>khh.travel/Attachments/201604/Kaohsiung%20Tourism%20Pamphlet_7692.pdf</a:t>
            </a:r>
            <a:endParaRPr lang="en-US" altLang="zh-TW" sz="2000" dirty="0" smtClean="0">
              <a:latin typeface="+mj-lt"/>
            </a:endParaRPr>
          </a:p>
          <a:p>
            <a:pPr marL="0" indent="0">
              <a:buNone/>
            </a:pPr>
            <a:endParaRPr lang="en-US" altLang="zh-TW" dirty="0">
              <a:latin typeface="+mj-lt"/>
            </a:endParaRPr>
          </a:p>
          <a:p>
            <a:pPr marL="0" indent="0">
              <a:buNone/>
            </a:pPr>
            <a:endParaRPr lang="en-US" altLang="zh-TW" dirty="0" smtClean="0">
              <a:latin typeface="+mj-lt"/>
            </a:endParaRPr>
          </a:p>
          <a:p>
            <a:endParaRPr lang="zh-TW" altLang="en-US" dirty="0">
              <a:latin typeface="+mj-lt"/>
            </a:endParaRPr>
          </a:p>
        </p:txBody>
      </p:sp>
      <p:sp>
        <p:nvSpPr>
          <p:cNvPr id="5" name="內容版面配置區 4"/>
          <p:cNvSpPr>
            <a:spLocks noGrp="1"/>
          </p:cNvSpPr>
          <p:nvPr>
            <p:ph sz="half" idx="2"/>
          </p:nvPr>
        </p:nvSpPr>
        <p:spPr>
          <a:xfrm>
            <a:off x="467544" y="4150259"/>
            <a:ext cx="8133907" cy="2400576"/>
          </a:xfrm>
        </p:spPr>
        <p:txBody>
          <a:bodyPr/>
          <a:lstStyle/>
          <a:p>
            <a:r>
              <a:rPr lang="en-US" altLang="zh-TW" sz="2400" dirty="0" smtClean="0"/>
              <a:t>App-Tour </a:t>
            </a:r>
            <a:r>
              <a:rPr lang="en-US" altLang="zh-TW" sz="2400" dirty="0"/>
              <a:t>Taiwan English</a:t>
            </a:r>
          </a:p>
          <a:p>
            <a:endParaRPr lang="en-US" altLang="zh-TW" dirty="0">
              <a:latin typeface="+mj-lt"/>
            </a:endParaRPr>
          </a:p>
          <a:p>
            <a:pPr marL="0" indent="0">
              <a:buNone/>
            </a:pPr>
            <a:r>
              <a:rPr lang="en-US" altLang="zh-TW" dirty="0" smtClean="0">
                <a:solidFill>
                  <a:schemeClr val="tx1"/>
                </a:solidFill>
                <a:latin typeface="+mj-lt"/>
              </a:rPr>
              <a:t>                              </a:t>
            </a:r>
          </a:p>
          <a:p>
            <a:pPr marL="0" indent="0">
              <a:buNone/>
            </a:pPr>
            <a:endParaRPr lang="en-US" altLang="zh-TW" dirty="0">
              <a:solidFill>
                <a:schemeClr val="tx1"/>
              </a:solidFill>
              <a:latin typeface="+mj-lt"/>
            </a:endParaRPr>
          </a:p>
          <a:p>
            <a:pPr marL="0" indent="0">
              <a:buNone/>
            </a:pPr>
            <a:r>
              <a:rPr lang="en-US" altLang="zh-TW" dirty="0" smtClean="0">
                <a:solidFill>
                  <a:schemeClr val="tx1"/>
                </a:solidFill>
                <a:latin typeface="+mj-lt"/>
              </a:rPr>
              <a:t>              </a:t>
            </a:r>
          </a:p>
          <a:p>
            <a:pPr marL="0" indent="0">
              <a:buNone/>
            </a:pPr>
            <a:r>
              <a:rPr lang="en-US" altLang="zh-TW" dirty="0" smtClean="0">
                <a:solidFill>
                  <a:schemeClr val="tx1"/>
                </a:solidFill>
                <a:latin typeface="+mj-lt"/>
              </a:rPr>
              <a:t>                  </a:t>
            </a:r>
            <a:endParaRPr lang="zh-TW" altLang="en-US" dirty="0">
              <a:latin typeface="+mj-lt"/>
            </a:endParaRPr>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3663" y="2377754"/>
            <a:ext cx="1648627" cy="1546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7842" y="4610058"/>
            <a:ext cx="1743075"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descr="C:\Users\Emily\Downloads\160905132429.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57876" y="4610058"/>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Emily\AppData\Local\Microsoft\Windows\Temporary Internet Files\Content.IE5\KI6Z9WBY\16090513255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5812" y="4538531"/>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Emily\AppData\Local\Microsoft\Windows\Temporary Internet Files\Content.IE5\65WF2PDR\16090513333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19827" y="2243526"/>
            <a:ext cx="1714500" cy="1714500"/>
          </a:xfrm>
          <a:prstGeom prst="rect">
            <a:avLst/>
          </a:prstGeom>
          <a:noFill/>
          <a:extLst>
            <a:ext uri="{909E8E84-426E-40DD-AFC4-6F175D3DCCD1}">
              <a14:hiddenFill xmlns:a14="http://schemas.microsoft.com/office/drawing/2010/main">
                <a:solidFill>
                  <a:srgbClr val="FFFFFF"/>
                </a:solidFill>
              </a14:hiddenFill>
            </a:ext>
          </a:extLst>
        </p:spPr>
      </p:pic>
      <p:sp>
        <p:nvSpPr>
          <p:cNvPr id="6" name="文字方塊 5"/>
          <p:cNvSpPr txBox="1"/>
          <p:nvPr/>
        </p:nvSpPr>
        <p:spPr>
          <a:xfrm>
            <a:off x="4286455" y="6253031"/>
            <a:ext cx="657342" cy="369332"/>
          </a:xfrm>
          <a:prstGeom prst="rect">
            <a:avLst/>
          </a:prstGeom>
          <a:noFill/>
        </p:spPr>
        <p:txBody>
          <a:bodyPr wrap="square" rtlCol="0">
            <a:spAutoFit/>
          </a:bodyPr>
          <a:lstStyle/>
          <a:p>
            <a:r>
              <a:rPr lang="en-US" altLang="zh-TW" dirty="0" smtClean="0"/>
              <a:t>iOS</a:t>
            </a:r>
            <a:endParaRPr lang="zh-TW" altLang="en-US" dirty="0"/>
          </a:p>
        </p:txBody>
      </p:sp>
      <p:sp>
        <p:nvSpPr>
          <p:cNvPr id="12" name="文字方塊 11"/>
          <p:cNvSpPr txBox="1"/>
          <p:nvPr/>
        </p:nvSpPr>
        <p:spPr>
          <a:xfrm>
            <a:off x="6066226" y="6241160"/>
            <a:ext cx="1107652" cy="369332"/>
          </a:xfrm>
          <a:prstGeom prst="rect">
            <a:avLst/>
          </a:prstGeom>
          <a:noFill/>
        </p:spPr>
        <p:txBody>
          <a:bodyPr wrap="square" rtlCol="0">
            <a:spAutoFit/>
          </a:bodyPr>
          <a:lstStyle/>
          <a:p>
            <a:r>
              <a:rPr lang="en-US" altLang="zh-TW" dirty="0" smtClean="0"/>
              <a:t>Android</a:t>
            </a:r>
            <a:endParaRPr lang="zh-TW" altLang="en-US" dirty="0"/>
          </a:p>
        </p:txBody>
      </p:sp>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13</a:t>
            </a:fld>
            <a:endParaRPr lang="en-GB" altLang="en-US"/>
          </a:p>
        </p:txBody>
      </p:sp>
    </p:spTree>
    <p:extLst>
      <p:ext uri="{BB962C8B-B14F-4D97-AF65-F5344CB8AC3E}">
        <p14:creationId xmlns:p14="http://schemas.microsoft.com/office/powerpoint/2010/main" val="882946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1048072" y="1412776"/>
            <a:ext cx="7772400" cy="5040560"/>
          </a:xfrm>
        </p:spPr>
        <p:txBody>
          <a:bodyPr/>
          <a:lstStyle/>
          <a:p>
            <a:pPr eaLnBrk="1" hangingPunct="1"/>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Have a great time in Kaohsiung!</a:t>
            </a:r>
            <a:br>
              <a:rPr lang="en-GB" altLang="en-US" sz="3200" dirty="0" smtClean="0"/>
            </a:br>
            <a:r>
              <a:rPr lang="en-GB" altLang="en-US" sz="3200" dirty="0" smtClean="0"/>
              <a:t/>
            </a:r>
            <a:br>
              <a:rPr lang="en-GB" altLang="en-US" sz="3200" dirty="0" smtClean="0"/>
            </a:br>
            <a:r>
              <a:rPr lang="en-GB" altLang="en-US" sz="3200" u="sng" dirty="0">
                <a:solidFill>
                  <a:srgbClr val="0000FF"/>
                </a:solidFill>
              </a:rPr>
              <a:t>secretariat</a:t>
            </a:r>
            <a:r>
              <a:rPr lang="en-GB" altLang="en-US" sz="3200" u="sng" dirty="0">
                <a:solidFill>
                  <a:srgbClr val="0000FF"/>
                </a:solidFill>
                <a:hlinkClick r:id="rId3"/>
              </a:rPr>
              <a:t>@taics.org</a:t>
            </a:r>
            <a:r>
              <a:rPr lang="en-GB" altLang="en-US" sz="3200" u="sng" dirty="0">
                <a:solidFill>
                  <a:srgbClr val="0000FF"/>
                </a:solidFill>
              </a:rPr>
              <a:t>.tw</a:t>
            </a:r>
            <a:r>
              <a:rPr lang="en-GB" altLang="en-US" sz="3200" dirty="0" smtClean="0"/>
              <a:t/>
            </a:r>
            <a:br>
              <a:rPr lang="en-GB" altLang="en-US" sz="3200" dirty="0" smtClean="0"/>
            </a:br>
            <a:r>
              <a:rPr lang="en-GB" altLang="en-US" sz="3200" dirty="0" smtClean="0"/>
              <a:t/>
            </a:r>
            <a:br>
              <a:rPr lang="en-GB" altLang="en-US" sz="3200" dirty="0" smtClean="0"/>
            </a:br>
            <a:endParaRPr lang="en-GB" altLang="en-US" sz="1200" dirty="0" smtClean="0"/>
          </a:p>
        </p:txBody>
      </p:sp>
      <p:pic>
        <p:nvPicPr>
          <p:cNvPr id="9220" name="Picture 8" descr="http://paranormalehradio.files.wordpress.com/2011/10/100091-green-metallic-orb-icon-social-media-logos-mail.png"/>
          <p:cNvPicPr>
            <a:picLocks noChangeAspect="1" noChangeArrowheads="1"/>
          </p:cNvPicPr>
          <p:nvPr/>
        </p:nvPicPr>
        <p:blipFill>
          <a:blip r:embed="rId4" cstate="print"/>
          <a:srcRect/>
          <a:stretch>
            <a:fillRect/>
          </a:stretch>
        </p:blipFill>
        <p:spPr bwMode="auto">
          <a:xfrm>
            <a:off x="4572000" y="4510063"/>
            <a:ext cx="615950" cy="719137"/>
          </a:xfrm>
          <a:prstGeom prst="rect">
            <a:avLst/>
          </a:prstGeom>
          <a:noFill/>
          <a:ln w="9525">
            <a:noFill/>
            <a:miter lim="800000"/>
            <a:headEnd/>
            <a:tailEnd/>
          </a:ln>
        </p:spPr>
      </p:pic>
      <p:pic>
        <p:nvPicPr>
          <p:cNvPr id="3" name="圖片 2"/>
          <p:cNvPicPr>
            <a:picLocks noChangeAspect="1"/>
          </p:cNvPicPr>
          <p:nvPr/>
        </p:nvPicPr>
        <p:blipFill>
          <a:blip r:embed="rId5"/>
          <a:stretch>
            <a:fillRect/>
          </a:stretch>
        </p:blipFill>
        <p:spPr>
          <a:xfrm>
            <a:off x="0" y="381000"/>
            <a:ext cx="9144000" cy="2903984"/>
          </a:xfrm>
          <a:prstGeom prst="rect">
            <a:avLst/>
          </a:prstGeom>
        </p:spPr>
      </p:pic>
      <p:pic>
        <p:nvPicPr>
          <p:cNvPr id="5" name="Picture 1" descr="\\Elite-server\fs3\98專案\A-SSCC 2009\設計\圖2.jpg"/>
          <p:cNvPicPr>
            <a:picLocks noChangeAspect="1" noChangeArrowheads="1"/>
          </p:cNvPicPr>
          <p:nvPr/>
        </p:nvPicPr>
        <p:blipFill>
          <a:blip r:embed="rId6" cstate="print"/>
          <a:srcRect l="11904"/>
          <a:stretch>
            <a:fillRect/>
          </a:stretch>
        </p:blipFill>
        <p:spPr bwMode="auto">
          <a:xfrm>
            <a:off x="433772" y="3959562"/>
            <a:ext cx="1584176" cy="2282981"/>
          </a:xfrm>
          <a:prstGeom prst="rect">
            <a:avLst/>
          </a:prstGeom>
          <a:noFill/>
        </p:spPr>
      </p:pic>
    </p:spTree>
    <p:extLst>
      <p:ext uri="{BB962C8B-B14F-4D97-AF65-F5344CB8AC3E}">
        <p14:creationId xmlns:p14="http://schemas.microsoft.com/office/powerpoint/2010/main" val="17305867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60648"/>
            <a:ext cx="7772400" cy="935086"/>
          </a:xfrm>
        </p:spPr>
        <p:txBody>
          <a:bodyPr/>
          <a:lstStyle/>
          <a:p>
            <a:pPr eaLnBrk="1" hangingPunct="1"/>
            <a:r>
              <a:rPr lang="en-GB" altLang="en-US" dirty="0" smtClean="0">
                <a:solidFill>
                  <a:srgbClr val="FF0000"/>
                </a:solidFill>
              </a:rPr>
              <a:t>Welcome to Kaohsiung</a:t>
            </a:r>
          </a:p>
        </p:txBody>
      </p:sp>
      <p:sp>
        <p:nvSpPr>
          <p:cNvPr id="32" name="TextBox 3"/>
          <p:cNvSpPr txBox="1">
            <a:spLocks noChangeArrowheads="1"/>
          </p:cNvSpPr>
          <p:nvPr/>
        </p:nvSpPr>
        <p:spPr bwMode="auto">
          <a:xfrm>
            <a:off x="4519621" y="1964755"/>
            <a:ext cx="4464496" cy="4278094"/>
          </a:xfrm>
          <a:prstGeom prst="rect">
            <a:avLst/>
          </a:prstGeom>
          <a:noFill/>
          <a:ln w="9525">
            <a:noFill/>
            <a:miter lim="800000"/>
            <a:headEnd/>
            <a:tailEnd/>
          </a:ln>
        </p:spPr>
        <p:txBody>
          <a:bodyPr wrap="square">
            <a:spAutoFit/>
          </a:bodyPr>
          <a:lstStyle/>
          <a:p>
            <a:pPr algn="just" eaLnBrk="1" hangingPunct="1"/>
            <a:r>
              <a:rPr lang="en-GB" altLang="en-US" sz="2200" b="1" dirty="0" smtClean="0">
                <a:latin typeface="Calibri" pitchFamily="34" charset="0"/>
              </a:rPr>
              <a:t>The meeting hosts extend </a:t>
            </a:r>
            <a:r>
              <a:rPr lang="en-GB" altLang="en-US" sz="2200" b="1" dirty="0">
                <a:latin typeface="Calibri" pitchFamily="34" charset="0"/>
              </a:rPr>
              <a:t>a warm welcome to </a:t>
            </a:r>
            <a:r>
              <a:rPr lang="en-GB" altLang="en-US" sz="2200" b="1" dirty="0" smtClean="0">
                <a:latin typeface="Calibri" pitchFamily="34" charset="0"/>
              </a:rPr>
              <a:t>Kaohsiung.</a:t>
            </a:r>
            <a:endParaRPr lang="en-GB" altLang="en-US" sz="2200" b="1" dirty="0">
              <a:latin typeface="Calibri" pitchFamily="34" charset="0"/>
            </a:endParaRPr>
          </a:p>
          <a:p>
            <a:pPr algn="just" eaLnBrk="1" hangingPunct="1">
              <a:buFont typeface="Arial" charset="0"/>
              <a:buNone/>
            </a:pPr>
            <a:r>
              <a:rPr lang="en-US" altLang="en-US" sz="2000" dirty="0" smtClean="0">
                <a:latin typeface="Calibri Light" panose="020F0302020204030204" pitchFamily="34" charset="0"/>
              </a:rPr>
              <a:t>Kaohsiung, </a:t>
            </a:r>
            <a:r>
              <a:rPr lang="en-US" altLang="zh-TW" sz="2000" dirty="0">
                <a:latin typeface="Calibri Light" panose="020F0302020204030204" pitchFamily="34" charset="0"/>
              </a:rPr>
              <a:t>a thriving international metropolis at the southern tip of Taiwan, </a:t>
            </a:r>
            <a:r>
              <a:rPr lang="en-US" altLang="zh-TW" sz="2000" dirty="0" smtClean="0">
                <a:latin typeface="Calibri Light" panose="020F0302020204030204" pitchFamily="34" charset="0"/>
              </a:rPr>
              <a:t> </a:t>
            </a:r>
            <a:r>
              <a:rPr lang="en-US" altLang="zh-TW" sz="2000" dirty="0">
                <a:latin typeface="Calibri Light" panose="020F0302020204030204" pitchFamily="34" charset="0"/>
              </a:rPr>
              <a:t>is the island's largest </a:t>
            </a:r>
            <a:r>
              <a:rPr lang="en-US" altLang="zh-TW" sz="2000" dirty="0" smtClean="0">
                <a:latin typeface="Calibri Light" panose="020F0302020204030204" pitchFamily="34" charset="0"/>
              </a:rPr>
              <a:t>port city and industrial center. With its </a:t>
            </a:r>
            <a:r>
              <a:rPr lang="en-US" altLang="zh-TW" sz="2000" dirty="0">
                <a:latin typeface="Calibri Light" panose="020F0302020204030204" pitchFamily="34" charset="0"/>
              </a:rPr>
              <a:t>marine climate, Kaohsiung is generally sunny and enjoys pleasant weather year-round</a:t>
            </a:r>
            <a:r>
              <a:rPr lang="en-US" altLang="zh-TW" sz="2000" dirty="0" smtClean="0">
                <a:latin typeface="Calibri Light" panose="020F0302020204030204" pitchFamily="34" charset="0"/>
              </a:rPr>
              <a:t>. Kaohsiung </a:t>
            </a:r>
            <a:r>
              <a:rPr lang="en-US" altLang="zh-TW" sz="2000" dirty="0">
                <a:latin typeface="Calibri Light" panose="020F0302020204030204" pitchFamily="34" charset="0"/>
              </a:rPr>
              <a:t>is a fascinating mishmash of Buddhist ethics, outlandish nature and surprising </a:t>
            </a:r>
            <a:r>
              <a:rPr lang="en-US" altLang="zh-TW" sz="2000" dirty="0" smtClean="0">
                <a:latin typeface="Calibri Light" panose="020F0302020204030204" pitchFamily="34" charset="0"/>
              </a:rPr>
              <a:t>art.</a:t>
            </a:r>
            <a:endParaRPr lang="en-US" altLang="en-US" sz="2000" dirty="0">
              <a:latin typeface="Calibri Light" panose="020F0302020204030204" pitchFamily="34" charset="0"/>
            </a:endParaRPr>
          </a:p>
          <a:p>
            <a:pPr>
              <a:spcBef>
                <a:spcPct val="20000"/>
              </a:spcBef>
              <a:buFont typeface="Arial" charset="0"/>
              <a:buChar char="•"/>
            </a:pPr>
            <a:r>
              <a:rPr lang="en-US" altLang="en-US" sz="2000" dirty="0">
                <a:latin typeface="Calibri" pitchFamily="34" charset="0"/>
                <a:hlinkClick r:id="rId3"/>
              </a:rPr>
              <a:t>Area</a:t>
            </a:r>
            <a:r>
              <a:rPr lang="en-US" altLang="en-US" sz="2000" dirty="0">
                <a:latin typeface="Calibri" pitchFamily="34" charset="0"/>
              </a:rPr>
              <a:t>: </a:t>
            </a:r>
            <a:r>
              <a:rPr lang="en-US" altLang="en-US" sz="2000" dirty="0" smtClean="0">
                <a:latin typeface="Calibri" pitchFamily="34" charset="0"/>
              </a:rPr>
              <a:t>2952</a:t>
            </a:r>
            <a:r>
              <a:rPr lang="en-US" altLang="en-US" sz="2000" dirty="0">
                <a:latin typeface="Calibri" pitchFamily="34" charset="0"/>
              </a:rPr>
              <a:t> km²</a:t>
            </a:r>
          </a:p>
          <a:p>
            <a:pPr>
              <a:spcBef>
                <a:spcPct val="20000"/>
              </a:spcBef>
              <a:buFont typeface="Arial" charset="0"/>
              <a:buChar char="•"/>
            </a:pPr>
            <a:r>
              <a:rPr lang="en-US" altLang="en-US" sz="2000" dirty="0">
                <a:latin typeface="Calibri" pitchFamily="34" charset="0"/>
                <a:hlinkClick r:id="rId4"/>
              </a:rPr>
              <a:t>Population</a:t>
            </a:r>
            <a:r>
              <a:rPr lang="en-US" altLang="en-US" sz="2000" dirty="0">
                <a:latin typeface="Calibri" pitchFamily="34" charset="0"/>
              </a:rPr>
              <a:t>: </a:t>
            </a:r>
            <a:r>
              <a:rPr lang="en-US" altLang="en-US" sz="2000" dirty="0" smtClean="0">
                <a:latin typeface="Calibri" pitchFamily="34" charset="0"/>
              </a:rPr>
              <a:t>2.779</a:t>
            </a:r>
            <a:r>
              <a:rPr lang="en-US" altLang="en-US" sz="2000" dirty="0">
                <a:latin typeface="Calibri" pitchFamily="34" charset="0"/>
              </a:rPr>
              <a:t> million (</a:t>
            </a:r>
            <a:r>
              <a:rPr lang="en-US" altLang="en-US" sz="2000" dirty="0" smtClean="0">
                <a:latin typeface="Calibri" pitchFamily="34" charset="0"/>
              </a:rPr>
              <a:t>2016)</a:t>
            </a:r>
            <a:endParaRPr lang="en-GB" altLang="en-US" sz="2000" dirty="0">
              <a:latin typeface="Calibri" pitchFamily="34" charset="0"/>
            </a:endParaRPr>
          </a:p>
        </p:txBody>
      </p:sp>
      <p:pic>
        <p:nvPicPr>
          <p:cNvPr id="33" name="圖片 32"/>
          <p:cNvPicPr>
            <a:picLocks/>
          </p:cNvPicPr>
          <p:nvPr/>
        </p:nvPicPr>
        <p:blipFill>
          <a:blip r:embed="rId5"/>
          <a:stretch>
            <a:fillRect/>
          </a:stretch>
        </p:blipFill>
        <p:spPr>
          <a:xfrm>
            <a:off x="579387" y="2428705"/>
            <a:ext cx="1290438" cy="432000"/>
          </a:xfrm>
          <a:prstGeom prst="rect">
            <a:avLst/>
          </a:prstGeom>
        </p:spPr>
      </p:pic>
      <p:pic>
        <p:nvPicPr>
          <p:cNvPr id="34" name="圖片 33"/>
          <p:cNvPicPr>
            <a:picLocks/>
          </p:cNvPicPr>
          <p:nvPr/>
        </p:nvPicPr>
        <p:blipFill>
          <a:blip r:embed="rId6"/>
          <a:stretch>
            <a:fillRect/>
          </a:stretch>
        </p:blipFill>
        <p:spPr>
          <a:xfrm>
            <a:off x="1898927" y="2450966"/>
            <a:ext cx="1290438" cy="432299"/>
          </a:xfrm>
          <a:prstGeom prst="rect">
            <a:avLst/>
          </a:prstGeom>
        </p:spPr>
      </p:pic>
      <p:pic>
        <p:nvPicPr>
          <p:cNvPr id="35" name="圖片 34"/>
          <p:cNvPicPr>
            <a:picLocks/>
          </p:cNvPicPr>
          <p:nvPr/>
        </p:nvPicPr>
        <p:blipFill>
          <a:blip r:embed="rId7"/>
          <a:stretch>
            <a:fillRect/>
          </a:stretch>
        </p:blipFill>
        <p:spPr>
          <a:xfrm>
            <a:off x="3154807" y="2451745"/>
            <a:ext cx="1290438" cy="432000"/>
          </a:xfrm>
          <a:prstGeom prst="rect">
            <a:avLst/>
          </a:prstGeom>
        </p:spPr>
      </p:pic>
      <p:pic>
        <p:nvPicPr>
          <p:cNvPr id="36" name="圖片 35"/>
          <p:cNvPicPr>
            <a:picLocks/>
          </p:cNvPicPr>
          <p:nvPr/>
        </p:nvPicPr>
        <p:blipFill>
          <a:blip r:embed="rId8"/>
          <a:stretch>
            <a:fillRect/>
          </a:stretch>
        </p:blipFill>
        <p:spPr>
          <a:xfrm>
            <a:off x="1760744" y="3553789"/>
            <a:ext cx="1288583" cy="360000"/>
          </a:xfrm>
          <a:prstGeom prst="rect">
            <a:avLst/>
          </a:prstGeom>
        </p:spPr>
      </p:pic>
      <p:pic>
        <p:nvPicPr>
          <p:cNvPr id="37" name="圖片 36"/>
          <p:cNvPicPr>
            <a:picLocks/>
          </p:cNvPicPr>
          <p:nvPr/>
        </p:nvPicPr>
        <p:blipFill>
          <a:blip r:embed="rId9"/>
          <a:stretch>
            <a:fillRect/>
          </a:stretch>
        </p:blipFill>
        <p:spPr>
          <a:xfrm>
            <a:off x="599909" y="3553789"/>
            <a:ext cx="1152000" cy="360000"/>
          </a:xfrm>
          <a:prstGeom prst="rect">
            <a:avLst/>
          </a:prstGeom>
        </p:spPr>
      </p:pic>
      <p:pic>
        <p:nvPicPr>
          <p:cNvPr id="38" name="圖片 37"/>
          <p:cNvPicPr>
            <a:picLocks/>
          </p:cNvPicPr>
          <p:nvPr/>
        </p:nvPicPr>
        <p:blipFill>
          <a:blip r:embed="rId10"/>
          <a:stretch>
            <a:fillRect/>
          </a:stretch>
        </p:blipFill>
        <p:spPr>
          <a:xfrm>
            <a:off x="3539567" y="5172594"/>
            <a:ext cx="900000" cy="360000"/>
          </a:xfrm>
          <a:prstGeom prst="rect">
            <a:avLst/>
          </a:prstGeom>
        </p:spPr>
      </p:pic>
      <p:pic>
        <p:nvPicPr>
          <p:cNvPr id="39" name="圖片 38"/>
          <p:cNvPicPr>
            <a:picLocks/>
          </p:cNvPicPr>
          <p:nvPr/>
        </p:nvPicPr>
        <p:blipFill>
          <a:blip r:embed="rId11"/>
          <a:stretch>
            <a:fillRect/>
          </a:stretch>
        </p:blipFill>
        <p:spPr>
          <a:xfrm>
            <a:off x="483662" y="4633611"/>
            <a:ext cx="900000" cy="360000"/>
          </a:xfrm>
          <a:prstGeom prst="rect">
            <a:avLst/>
          </a:prstGeom>
        </p:spPr>
      </p:pic>
      <p:pic>
        <p:nvPicPr>
          <p:cNvPr id="40" name="圖片 39"/>
          <p:cNvPicPr>
            <a:picLocks/>
          </p:cNvPicPr>
          <p:nvPr/>
        </p:nvPicPr>
        <p:blipFill>
          <a:blip r:embed="rId12"/>
          <a:stretch>
            <a:fillRect/>
          </a:stretch>
        </p:blipFill>
        <p:spPr>
          <a:xfrm>
            <a:off x="2538894" y="4633611"/>
            <a:ext cx="900000" cy="360000"/>
          </a:xfrm>
          <a:prstGeom prst="rect">
            <a:avLst/>
          </a:prstGeom>
        </p:spPr>
      </p:pic>
      <p:pic>
        <p:nvPicPr>
          <p:cNvPr id="41" name="圖片 40"/>
          <p:cNvPicPr>
            <a:picLocks/>
          </p:cNvPicPr>
          <p:nvPr/>
        </p:nvPicPr>
        <p:blipFill>
          <a:blip r:embed="rId13"/>
          <a:stretch>
            <a:fillRect/>
          </a:stretch>
        </p:blipFill>
        <p:spPr>
          <a:xfrm>
            <a:off x="1510148" y="5172594"/>
            <a:ext cx="900000" cy="360000"/>
          </a:xfrm>
          <a:prstGeom prst="rect">
            <a:avLst/>
          </a:prstGeom>
        </p:spPr>
      </p:pic>
      <p:pic>
        <p:nvPicPr>
          <p:cNvPr id="42" name="圖片 41"/>
          <p:cNvPicPr>
            <a:picLocks/>
          </p:cNvPicPr>
          <p:nvPr/>
        </p:nvPicPr>
        <p:blipFill>
          <a:blip r:embed="rId14"/>
          <a:stretch>
            <a:fillRect/>
          </a:stretch>
        </p:blipFill>
        <p:spPr>
          <a:xfrm>
            <a:off x="2524858" y="5172594"/>
            <a:ext cx="900000" cy="360000"/>
          </a:xfrm>
          <a:prstGeom prst="rect">
            <a:avLst/>
          </a:prstGeom>
        </p:spPr>
      </p:pic>
      <p:pic>
        <p:nvPicPr>
          <p:cNvPr id="43" name="圖片 42"/>
          <p:cNvPicPr>
            <a:picLocks/>
          </p:cNvPicPr>
          <p:nvPr/>
        </p:nvPicPr>
        <p:blipFill>
          <a:blip r:embed="rId15"/>
          <a:stretch>
            <a:fillRect/>
          </a:stretch>
        </p:blipFill>
        <p:spPr>
          <a:xfrm>
            <a:off x="1511278" y="4633611"/>
            <a:ext cx="900000" cy="360000"/>
          </a:xfrm>
          <a:prstGeom prst="rect">
            <a:avLst/>
          </a:prstGeom>
        </p:spPr>
      </p:pic>
      <p:pic>
        <p:nvPicPr>
          <p:cNvPr id="44" name="圖片 43"/>
          <p:cNvPicPr>
            <a:picLocks/>
          </p:cNvPicPr>
          <p:nvPr/>
        </p:nvPicPr>
        <p:blipFill>
          <a:blip r:embed="rId16"/>
          <a:stretch>
            <a:fillRect/>
          </a:stretch>
        </p:blipFill>
        <p:spPr>
          <a:xfrm>
            <a:off x="495438" y="5172594"/>
            <a:ext cx="900000" cy="360000"/>
          </a:xfrm>
          <a:prstGeom prst="rect">
            <a:avLst/>
          </a:prstGeom>
        </p:spPr>
      </p:pic>
      <p:pic>
        <p:nvPicPr>
          <p:cNvPr id="45" name="圖片 44"/>
          <p:cNvPicPr>
            <a:picLocks/>
          </p:cNvPicPr>
          <p:nvPr/>
        </p:nvPicPr>
        <p:blipFill>
          <a:blip r:embed="rId17"/>
          <a:stretch>
            <a:fillRect/>
          </a:stretch>
        </p:blipFill>
        <p:spPr>
          <a:xfrm>
            <a:off x="3566511" y="4633611"/>
            <a:ext cx="900000" cy="360000"/>
          </a:xfrm>
          <a:prstGeom prst="rect">
            <a:avLst/>
          </a:prstGeom>
        </p:spPr>
      </p:pic>
      <p:pic>
        <p:nvPicPr>
          <p:cNvPr id="46" name="Picture 2" descr="http://oldweb.elitepco.com.tw/5GWorkshop/images/LOGO-15.jpg"/>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60974" y="3553789"/>
            <a:ext cx="1260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p:cNvPicPr>
            <a:picLocks noChangeAspect="1" noChangeArrowheads="1"/>
          </p:cNvPicPr>
          <p:nvPr/>
        </p:nvPicPr>
        <p:blipFill rotWithShape="1">
          <a:blip r:embed="rId19">
            <a:extLst>
              <a:ext uri="{28A0092B-C50C-407E-A947-70E740481C1C}">
                <a14:useLocalDpi xmlns:a14="http://schemas.microsoft.com/office/drawing/2010/main" val="0"/>
              </a:ext>
            </a:extLst>
          </a:blip>
          <a:srcRect t="33262"/>
          <a:stretch/>
        </p:blipFill>
        <p:spPr bwMode="auto">
          <a:xfrm>
            <a:off x="1434405" y="1347934"/>
            <a:ext cx="1782889" cy="67694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8" name="矩形 47"/>
          <p:cNvSpPr/>
          <p:nvPr/>
        </p:nvSpPr>
        <p:spPr>
          <a:xfrm>
            <a:off x="431519" y="1428518"/>
            <a:ext cx="1241213" cy="4876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dirty="0" smtClean="0">
                <a:solidFill>
                  <a:schemeClr val="tx1"/>
                </a:solidFill>
              </a:rPr>
              <a:t>Supervisor</a:t>
            </a:r>
            <a:endParaRPr lang="zh-TW" altLang="en-US" dirty="0">
              <a:solidFill>
                <a:schemeClr val="tx1"/>
              </a:solidFill>
            </a:endParaRPr>
          </a:p>
        </p:txBody>
      </p:sp>
      <p:sp>
        <p:nvSpPr>
          <p:cNvPr id="49" name="矩形 48"/>
          <p:cNvSpPr/>
          <p:nvPr/>
        </p:nvSpPr>
        <p:spPr>
          <a:xfrm>
            <a:off x="1804759" y="2003347"/>
            <a:ext cx="1473188" cy="4343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i="1" dirty="0" smtClean="0">
                <a:solidFill>
                  <a:schemeClr val="tx1"/>
                </a:solidFill>
                <a:effectLst>
                  <a:outerShdw blurRad="38100" dist="38100" dir="2700000" algn="tl">
                    <a:srgbClr val="000000">
                      <a:alpha val="43137"/>
                    </a:srgbClr>
                  </a:outerShdw>
                </a:effectLst>
              </a:rPr>
              <a:t>Host</a:t>
            </a:r>
            <a:endParaRPr lang="zh-TW" altLang="en-US" i="1" dirty="0">
              <a:solidFill>
                <a:schemeClr val="tx1"/>
              </a:solidFill>
              <a:effectLst>
                <a:outerShdw blurRad="38100" dist="38100" dir="2700000" algn="tl">
                  <a:srgbClr val="000000">
                    <a:alpha val="43137"/>
                  </a:srgbClr>
                </a:outerShdw>
              </a:effectLst>
            </a:endParaRPr>
          </a:p>
        </p:txBody>
      </p:sp>
      <p:sp>
        <p:nvSpPr>
          <p:cNvPr id="50" name="矩形 49"/>
          <p:cNvSpPr/>
          <p:nvPr/>
        </p:nvSpPr>
        <p:spPr>
          <a:xfrm>
            <a:off x="434063" y="2000427"/>
            <a:ext cx="4068473" cy="986919"/>
          </a:xfrm>
          <a:prstGeom prst="rect">
            <a:avLst/>
          </a:prstGeom>
          <a:noFill/>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sp>
        <p:nvSpPr>
          <p:cNvPr id="51" name="矩形 50"/>
          <p:cNvSpPr/>
          <p:nvPr/>
        </p:nvSpPr>
        <p:spPr>
          <a:xfrm>
            <a:off x="1802215" y="3143888"/>
            <a:ext cx="1473188" cy="329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effectLst>
                  <a:outerShdw blurRad="38100" dist="38100" dir="2700000" algn="tl">
                    <a:srgbClr val="000000">
                      <a:alpha val="43137"/>
                    </a:srgbClr>
                  </a:outerShdw>
                </a:effectLst>
              </a:rPr>
              <a:t>Co-Host</a:t>
            </a:r>
            <a:endParaRPr lang="zh-TW" altLang="en-US" dirty="0">
              <a:solidFill>
                <a:schemeClr val="tx1"/>
              </a:solidFill>
              <a:effectLst>
                <a:outerShdw blurRad="38100" dist="38100" dir="2700000" algn="tl">
                  <a:srgbClr val="000000">
                    <a:alpha val="43137"/>
                  </a:srgbClr>
                </a:outerShdw>
              </a:effectLst>
            </a:endParaRPr>
          </a:p>
        </p:txBody>
      </p:sp>
      <p:sp>
        <p:nvSpPr>
          <p:cNvPr id="52" name="矩形 51"/>
          <p:cNvSpPr/>
          <p:nvPr/>
        </p:nvSpPr>
        <p:spPr>
          <a:xfrm>
            <a:off x="431519" y="3140968"/>
            <a:ext cx="4068473" cy="986919"/>
          </a:xfrm>
          <a:prstGeom prst="rect">
            <a:avLst/>
          </a:prstGeom>
          <a:noFill/>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sp>
        <p:nvSpPr>
          <p:cNvPr id="53" name="矩形 52"/>
          <p:cNvSpPr/>
          <p:nvPr/>
        </p:nvSpPr>
        <p:spPr>
          <a:xfrm>
            <a:off x="1874223" y="4232050"/>
            <a:ext cx="1473188" cy="3720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effectLst>
                  <a:outerShdw blurRad="38100" dist="38100" dir="2700000" algn="tl">
                    <a:srgbClr val="000000">
                      <a:alpha val="43137"/>
                    </a:srgbClr>
                  </a:outerShdw>
                </a:effectLst>
              </a:rPr>
              <a:t>Sponsors</a:t>
            </a:r>
            <a:endParaRPr lang="zh-TW" altLang="en-US" dirty="0">
              <a:solidFill>
                <a:schemeClr val="tx1"/>
              </a:solidFill>
              <a:effectLst>
                <a:outerShdw blurRad="38100" dist="38100" dir="2700000" algn="tl">
                  <a:srgbClr val="000000">
                    <a:alpha val="43137"/>
                  </a:srgbClr>
                </a:outerShdw>
              </a:effectLst>
            </a:endParaRPr>
          </a:p>
        </p:txBody>
      </p:sp>
      <p:sp>
        <p:nvSpPr>
          <p:cNvPr id="54" name="矩形 53"/>
          <p:cNvSpPr/>
          <p:nvPr/>
        </p:nvSpPr>
        <p:spPr>
          <a:xfrm>
            <a:off x="431519" y="4229130"/>
            <a:ext cx="4068473" cy="2078323"/>
          </a:xfrm>
          <a:prstGeom prst="rect">
            <a:avLst/>
          </a:prstGeom>
          <a:noFill/>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pic>
        <p:nvPicPr>
          <p:cNvPr id="55" name="圖片 54"/>
          <p:cNvPicPr>
            <a:picLocks noChangeAspect="1"/>
          </p:cNvPicPr>
          <p:nvPr/>
        </p:nvPicPr>
        <p:blipFill>
          <a:blip r:embed="rId20"/>
          <a:stretch>
            <a:fillRect/>
          </a:stretch>
        </p:blipFill>
        <p:spPr>
          <a:xfrm>
            <a:off x="531340" y="5678889"/>
            <a:ext cx="900000" cy="601745"/>
          </a:xfrm>
          <a:prstGeom prst="rect">
            <a:avLst/>
          </a:prstGeom>
        </p:spPr>
      </p:pic>
      <p:pic>
        <p:nvPicPr>
          <p:cNvPr id="2" name="圖片 1"/>
          <p:cNvPicPr>
            <a:picLocks noChangeAspect="1"/>
          </p:cNvPicPr>
          <p:nvPr/>
        </p:nvPicPr>
        <p:blipFill>
          <a:blip r:embed="rId21"/>
          <a:stretch>
            <a:fillRect/>
          </a:stretch>
        </p:blipFill>
        <p:spPr>
          <a:xfrm>
            <a:off x="3183600" y="1374717"/>
            <a:ext cx="1068896" cy="54148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p:cNvSpPr>
            <a:spLocks noGrp="1"/>
          </p:cNvSpPr>
          <p:nvPr>
            <p:ph type="title" idx="4294967295"/>
          </p:nvPr>
        </p:nvSpPr>
        <p:spPr>
          <a:xfrm>
            <a:off x="457200" y="115888"/>
            <a:ext cx="6778625" cy="936625"/>
          </a:xfrm>
        </p:spPr>
        <p:txBody>
          <a:bodyPr/>
          <a:lstStyle/>
          <a:p>
            <a:r>
              <a:rPr lang="fr-FR" altLang="en-US" smtClean="0">
                <a:solidFill>
                  <a:srgbClr val="FF0000"/>
                </a:solidFill>
              </a:rPr>
              <a:t>Some history</a:t>
            </a:r>
          </a:p>
        </p:txBody>
      </p:sp>
      <p:sp>
        <p:nvSpPr>
          <p:cNvPr id="7" name="Content Placeholder 2"/>
          <p:cNvSpPr txBox="1">
            <a:spLocks/>
          </p:cNvSpPr>
          <p:nvPr/>
        </p:nvSpPr>
        <p:spPr bwMode="auto">
          <a:xfrm>
            <a:off x="250825" y="1268759"/>
            <a:ext cx="5257279" cy="5098703"/>
          </a:xfrm>
          <a:prstGeom prst="rect">
            <a:avLst/>
          </a:prstGeom>
          <a:noFill/>
          <a:ln w="9525">
            <a:noFill/>
            <a:miter lim="800000"/>
            <a:headEnd/>
            <a:tailEnd/>
          </a:ln>
        </p:spPr>
        <p:txBody>
          <a:bodyPr/>
          <a:lstStyle/>
          <a:p>
            <a:pPr>
              <a:lnSpc>
                <a:spcPts val="2500"/>
              </a:lnSpc>
            </a:pPr>
            <a:r>
              <a:rPr lang="fr-FR" altLang="zh-TW" b="1" i="1" dirty="0">
                <a:latin typeface="FangSong" panose="02010609060101010101" pitchFamily="49" charset="-122"/>
                <a:ea typeface="FangSong" panose="02010609060101010101" pitchFamily="49" charset="-122"/>
              </a:rPr>
              <a:t>Kaohsiung is an urban revival.  </a:t>
            </a:r>
            <a:endParaRPr lang="fr-FR" altLang="zh-TW" b="1" i="1" dirty="0" smtClean="0">
              <a:latin typeface="FangSong" panose="02010609060101010101" pitchFamily="49" charset="-122"/>
              <a:ea typeface="FangSong" panose="02010609060101010101" pitchFamily="49" charset="-122"/>
            </a:endParaRPr>
          </a:p>
          <a:p>
            <a:pPr algn="r">
              <a:lnSpc>
                <a:spcPts val="2500"/>
              </a:lnSpc>
            </a:pPr>
            <a:r>
              <a:rPr lang="fr-FR" altLang="zh-TW" sz="1600" b="1" dirty="0" smtClean="0">
                <a:latin typeface="FangSong" panose="02010609060101010101" pitchFamily="49" charset="-122"/>
                <a:ea typeface="FangSong" panose="02010609060101010101" pitchFamily="49" charset="-122"/>
              </a:rPr>
              <a:t>--- </a:t>
            </a:r>
            <a:r>
              <a:rPr lang="fr-FR" altLang="zh-TW" sz="1600" b="1" dirty="0">
                <a:latin typeface="FangSong" panose="02010609060101010101" pitchFamily="49" charset="-122"/>
                <a:ea typeface="FangSong" panose="02010609060101010101" pitchFamily="49" charset="-122"/>
              </a:rPr>
              <a:t>Lonely </a:t>
            </a:r>
            <a:r>
              <a:rPr lang="fr-FR" altLang="zh-TW" sz="1600" b="1" dirty="0" smtClean="0">
                <a:latin typeface="FangSong" panose="02010609060101010101" pitchFamily="49" charset="-122"/>
                <a:ea typeface="FangSong" panose="02010609060101010101" pitchFamily="49" charset="-122"/>
              </a:rPr>
              <a:t>Planet</a:t>
            </a:r>
          </a:p>
          <a:p>
            <a:pPr marL="285750" indent="-285750">
              <a:lnSpc>
                <a:spcPts val="2500"/>
              </a:lnSpc>
              <a:buFont typeface="Wingdings" panose="05000000000000000000" pitchFamily="2" charset="2"/>
              <a:buChar char="n"/>
            </a:pPr>
            <a:r>
              <a:rPr lang="en-US" altLang="zh-TW" sz="1600" dirty="0">
                <a:latin typeface="Calibri Light" panose="020F0302020204030204" pitchFamily="34" charset="0"/>
              </a:rPr>
              <a:t>Since its start in the 17th century, Kaohsiung has grown from a small trading </a:t>
            </a:r>
            <a:r>
              <a:rPr lang="en-US" altLang="zh-TW" sz="1600" dirty="0" smtClean="0">
                <a:latin typeface="Calibri Light" panose="020F0302020204030204" pitchFamily="34" charset="0"/>
              </a:rPr>
              <a:t>village into the</a:t>
            </a:r>
            <a:r>
              <a:rPr lang="en-US" altLang="zh-TW" sz="1600" dirty="0">
                <a:latin typeface="Calibri Light" panose="020F0302020204030204" pitchFamily="34" charset="0"/>
              </a:rPr>
              <a:t> </a:t>
            </a:r>
            <a:r>
              <a:rPr lang="en-US" altLang="zh-TW" sz="1600" dirty="0" smtClean="0">
                <a:latin typeface="Calibri Light" panose="020F0302020204030204" pitchFamily="34" charset="0"/>
              </a:rPr>
              <a:t>political, economic, transportation, manufacturing, refining, shipbuilding, and</a:t>
            </a:r>
            <a:r>
              <a:rPr lang="en-US" altLang="zh-TW" sz="1600" dirty="0">
                <a:latin typeface="Calibri Light" panose="020F0302020204030204" pitchFamily="34" charset="0"/>
              </a:rPr>
              <a:t> industrial center of southern Taiwan.</a:t>
            </a:r>
          </a:p>
          <a:p>
            <a:pPr marL="285750" indent="-285750">
              <a:lnSpc>
                <a:spcPts val="2500"/>
              </a:lnSpc>
              <a:buFont typeface="Wingdings" panose="05000000000000000000" pitchFamily="2" charset="2"/>
              <a:buChar char="n"/>
            </a:pPr>
            <a:r>
              <a:rPr lang="en-US" altLang="zh-TW" sz="1600" dirty="0" smtClean="0">
                <a:latin typeface="Calibri Light" panose="020F0302020204030204" pitchFamily="34" charset="0"/>
              </a:rPr>
              <a:t>Kaohsiung </a:t>
            </a:r>
            <a:r>
              <a:rPr lang="en-US" altLang="zh-TW" sz="1600" dirty="0">
                <a:latin typeface="Calibri Light" panose="020F0302020204030204" pitchFamily="34" charset="0"/>
              </a:rPr>
              <a:t>was a central hub in Japan's occupation of Taiwan, but today, while drinking water treatment facilities, the railway and other port facilities are a visible legacy to those colonial days, it is also a vibrant cultural and commercial experience in its own right. </a:t>
            </a:r>
            <a:endParaRPr lang="en-US" altLang="zh-TW" sz="1600" dirty="0" smtClean="0">
              <a:latin typeface="Calibri Light" panose="020F0302020204030204" pitchFamily="34" charset="0"/>
            </a:endParaRPr>
          </a:p>
          <a:p>
            <a:pPr marL="285750" indent="-285750">
              <a:lnSpc>
                <a:spcPts val="2500"/>
              </a:lnSpc>
              <a:buFont typeface="Wingdings" panose="05000000000000000000" pitchFamily="2" charset="2"/>
              <a:buChar char="n"/>
            </a:pPr>
            <a:r>
              <a:rPr lang="en-US" altLang="zh-TW" sz="1600" dirty="0">
                <a:latin typeface="Calibri Light" panose="020F0302020204030204" pitchFamily="34" charset="0"/>
              </a:rPr>
              <a:t>Abundant resources of ocean, mountain and forest, and a diverse mix of different communities, have formed the extraordinarily vibrant and multifaceted character of art and culture in Kaohsiung.</a:t>
            </a:r>
            <a:endParaRPr lang="fr-FR" altLang="zh-TW" sz="1600" dirty="0">
              <a:latin typeface="Calibri Light" panose="020F0302020204030204" pitchFamily="34" charset="0"/>
            </a:endParaRPr>
          </a:p>
        </p:txBody>
      </p:sp>
      <p:pic>
        <p:nvPicPr>
          <p:cNvPr id="6" name="圖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51500" y="3260379"/>
            <a:ext cx="3492500" cy="1680789"/>
          </a:xfrm>
          <a:prstGeom prst="rect">
            <a:avLst/>
          </a:prstGeom>
        </p:spPr>
      </p:pic>
      <p:pic>
        <p:nvPicPr>
          <p:cNvPr id="8" name="圖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53186" y="4988571"/>
            <a:ext cx="3490814" cy="1752797"/>
          </a:xfrm>
          <a:prstGeom prst="rect">
            <a:avLst/>
          </a:prstGeom>
        </p:spPr>
      </p:pic>
      <p:pic>
        <p:nvPicPr>
          <p:cNvPr id="9" name="圖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51500" y="1268760"/>
            <a:ext cx="3530384" cy="1944216"/>
          </a:xfrm>
          <a:prstGeom prst="rect">
            <a:avLst/>
          </a:prstGeom>
        </p:spPr>
      </p:pic>
      <p:sp>
        <p:nvSpPr>
          <p:cNvPr id="2" name="投影片編號版面配置區 1"/>
          <p:cNvSpPr>
            <a:spLocks noGrp="1"/>
          </p:cNvSpPr>
          <p:nvPr>
            <p:ph type="sldNum" sz="quarter" idx="12"/>
          </p:nvPr>
        </p:nvSpPr>
        <p:spPr/>
        <p:txBody>
          <a:bodyPr/>
          <a:lstStyle/>
          <a:p>
            <a:pPr>
              <a:defRPr/>
            </a:pPr>
            <a:fld id="{F9B301AD-CA1E-48DF-87C1-990132819A36}" type="slidenum">
              <a:rPr lang="en-GB" altLang="en-US" smtClean="0"/>
              <a:pPr>
                <a:defRPr/>
              </a:pPr>
              <a:t>3</a:t>
            </a:fld>
            <a:endParaRPr lang="en-GB" alt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930708"/>
          </a:xfrm>
          <a:noFill/>
          <a:ln w="9525">
            <a:noFill/>
            <a:miter lim="800000"/>
            <a:headEnd/>
            <a:tailEnd/>
          </a:ln>
        </p:spPr>
        <p:txBody>
          <a:bodyPr vert="horz" wrap="square" lIns="91440" tIns="45720" rIns="91440" bIns="45720" numCol="1" anchor="ctr" anchorCtr="0" compatLnSpc="1">
            <a:prstTxWarp prst="textNoShape">
              <a:avLst/>
            </a:prstTxWarp>
          </a:bodyPr>
          <a:lstStyle/>
          <a:p>
            <a:r>
              <a:rPr lang="en-GB" altLang="zh-TW" dirty="0" smtClean="0">
                <a:solidFill>
                  <a:srgbClr val="FF0000"/>
                </a:solidFill>
              </a:rPr>
              <a:t>Transportation </a:t>
            </a:r>
            <a:r>
              <a:rPr lang="en-GB" altLang="zh-TW" dirty="0">
                <a:solidFill>
                  <a:srgbClr val="FF0000"/>
                </a:solidFill>
              </a:rPr>
              <a:t>in Kaohsiung</a:t>
            </a:r>
            <a:endParaRPr lang="zh-TW" altLang="en-US" dirty="0">
              <a:solidFill>
                <a:srgbClr val="FF0000"/>
              </a:solidFill>
            </a:endParaRPr>
          </a:p>
        </p:txBody>
      </p:sp>
      <p:sp>
        <p:nvSpPr>
          <p:cNvPr id="3" name="內容版面配置區 2"/>
          <p:cNvSpPr>
            <a:spLocks noGrp="1"/>
          </p:cNvSpPr>
          <p:nvPr>
            <p:ph sz="half" idx="1"/>
          </p:nvPr>
        </p:nvSpPr>
        <p:spPr>
          <a:xfrm>
            <a:off x="394855" y="1236518"/>
            <a:ext cx="4376463" cy="5139168"/>
          </a:xfrm>
        </p:spPr>
        <p:txBody>
          <a:bodyPr/>
          <a:lstStyle/>
          <a:p>
            <a:pPr marL="180975" indent="-180975"/>
            <a:r>
              <a:rPr lang="en-US" altLang="zh-TW" sz="2000" dirty="0">
                <a:solidFill>
                  <a:schemeClr val="tx1"/>
                </a:solidFill>
                <a:latin typeface="+mj-lt"/>
              </a:rPr>
              <a:t>Metro System </a:t>
            </a:r>
            <a:r>
              <a:rPr lang="en-US" altLang="zh-TW" sz="2000" dirty="0" smtClean="0">
                <a:solidFill>
                  <a:schemeClr val="tx1"/>
                </a:solidFill>
                <a:latin typeface="+mj-lt"/>
              </a:rPr>
              <a:t>(</a:t>
            </a:r>
            <a:r>
              <a:rPr lang="en-US" altLang="zh-TW" sz="2000" dirty="0">
                <a:solidFill>
                  <a:schemeClr val="tx1"/>
                </a:solidFill>
                <a:latin typeface="+mj-lt"/>
              </a:rPr>
              <a:t>Kaohsiung Rapid Transit</a:t>
            </a:r>
            <a:r>
              <a:rPr lang="en-US" altLang="zh-TW" sz="2000" dirty="0" smtClean="0">
                <a:solidFill>
                  <a:schemeClr val="tx1"/>
                </a:solidFill>
                <a:latin typeface="+mj-lt"/>
              </a:rPr>
              <a:t>)</a:t>
            </a:r>
            <a:endParaRPr lang="en-US" altLang="zh-TW" sz="1800" b="0" dirty="0" smtClean="0">
              <a:latin typeface="Calibri Light" panose="020F0302020204030204" pitchFamily="34" charset="0"/>
            </a:endParaRPr>
          </a:p>
          <a:p>
            <a:pPr marL="685800" lvl="1">
              <a:spcBef>
                <a:spcPts val="600"/>
              </a:spcBef>
              <a:buFont typeface="Calibri Light" panose="020F0302020204030204" pitchFamily="34" charset="0"/>
              <a:buChar char="─"/>
            </a:pPr>
            <a:r>
              <a:rPr lang="en-US" altLang="zh-TW" sz="1800" b="0" dirty="0" smtClean="0">
                <a:latin typeface="Calibri Light" panose="020F0302020204030204" pitchFamily="34" charset="0"/>
              </a:rPr>
              <a:t>The </a:t>
            </a:r>
            <a:r>
              <a:rPr lang="en-US" altLang="zh-TW" sz="1800" b="0" dirty="0">
                <a:latin typeface="Calibri Light" panose="020F0302020204030204" pitchFamily="34" charset="0"/>
              </a:rPr>
              <a:t>KRT currently has </a:t>
            </a:r>
            <a:r>
              <a:rPr lang="en-US" altLang="zh-TW" sz="1800" b="0" dirty="0" smtClean="0">
                <a:latin typeface="Calibri Light" panose="020F0302020204030204" pitchFamily="34" charset="0"/>
              </a:rPr>
              <a:t>three </a:t>
            </a:r>
            <a:r>
              <a:rPr lang="en-US" altLang="zh-TW" sz="1800" b="0" dirty="0">
                <a:latin typeface="Calibri Light" panose="020F0302020204030204" pitchFamily="34" charset="0"/>
              </a:rPr>
              <a:t>lines in operation. Tickets can be purchased at automatic-ticket machines in all KRT </a:t>
            </a:r>
            <a:r>
              <a:rPr lang="en-US" altLang="zh-TW" sz="1800" b="0" dirty="0" smtClean="0">
                <a:latin typeface="Calibri Light" panose="020F0302020204030204" pitchFamily="34" charset="0"/>
              </a:rPr>
              <a:t>stations.</a:t>
            </a:r>
          </a:p>
          <a:p>
            <a:pPr marL="685800" lvl="1">
              <a:spcBef>
                <a:spcPts val="600"/>
              </a:spcBef>
              <a:buFont typeface="Calibri Light" panose="020F0302020204030204" pitchFamily="34" charset="0"/>
              <a:buChar char="─"/>
            </a:pPr>
            <a:r>
              <a:rPr lang="en-US" altLang="zh-TW" sz="1800" b="0" dirty="0" smtClean="0">
                <a:latin typeface="Calibri Light" panose="020F0302020204030204" pitchFamily="34" charset="0"/>
              </a:rPr>
              <a:t>The </a:t>
            </a:r>
            <a:r>
              <a:rPr lang="en-US" altLang="zh-TW" sz="1800" b="0" dirty="0">
                <a:latin typeface="Calibri Light" panose="020F0302020204030204" pitchFamily="34" charset="0"/>
              </a:rPr>
              <a:t>KRT runs from 6 am to 12 midnight seven days a week. </a:t>
            </a:r>
            <a:endParaRPr lang="en-US" altLang="zh-TW" sz="1800" b="0" dirty="0" smtClean="0">
              <a:latin typeface="Calibri Light" panose="020F0302020204030204" pitchFamily="34" charset="0"/>
            </a:endParaRPr>
          </a:p>
          <a:p>
            <a:pPr marL="685800" lvl="1">
              <a:spcBef>
                <a:spcPts val="600"/>
              </a:spcBef>
              <a:buFont typeface="Calibri Light" panose="020F0302020204030204" pitchFamily="34" charset="0"/>
              <a:buChar char="─"/>
            </a:pPr>
            <a:r>
              <a:rPr lang="en-US" altLang="zh-TW" sz="1800" b="0" dirty="0" smtClean="0">
                <a:latin typeface="Calibri Light" panose="020F0302020204030204" pitchFamily="34" charset="0"/>
              </a:rPr>
              <a:t>Smoking</a:t>
            </a:r>
            <a:r>
              <a:rPr lang="en-US" altLang="zh-TW" sz="1800" b="0" dirty="0">
                <a:latin typeface="Calibri Light" panose="020F0302020204030204" pitchFamily="34" charset="0"/>
              </a:rPr>
              <a:t>, eating, drinking or gum chewing are strictly prohibited on all KRT trains. </a:t>
            </a:r>
            <a:endParaRPr lang="en-US" altLang="zh-TW" sz="1800" b="0" dirty="0" smtClean="0">
              <a:latin typeface="Calibri Light" panose="020F0302020204030204" pitchFamily="34" charset="0"/>
            </a:endParaRPr>
          </a:p>
          <a:p>
            <a:pPr marL="685800" lvl="1">
              <a:buFont typeface="Calibri Light" panose="020F0302020204030204" pitchFamily="34" charset="0"/>
              <a:buChar char="─"/>
            </a:pPr>
            <a:r>
              <a:rPr lang="en-US" altLang="zh-TW" sz="1800" dirty="0">
                <a:latin typeface="Calibri Light" panose="020F0302020204030204" pitchFamily="34" charset="0"/>
              </a:rPr>
              <a:t>A one-way ticket costs NT$20 to NT$60 depending on travel distance. KRTC also offers a "multiple Day-pass</a:t>
            </a:r>
            <a:r>
              <a:rPr lang="en-US" altLang="zh-TW" sz="1800" dirty="0" smtClean="0">
                <a:latin typeface="Calibri Light" panose="020F0302020204030204" pitchFamily="34" charset="0"/>
              </a:rPr>
              <a:t>"</a:t>
            </a:r>
            <a:endParaRPr lang="en-US" altLang="zh-TW" sz="1800" b="0" dirty="0" smtClean="0">
              <a:latin typeface="Calibri Light" panose="020F0302020204030204" pitchFamily="34" charset="0"/>
            </a:endParaRPr>
          </a:p>
          <a:p>
            <a:pPr marL="0" indent="0">
              <a:buNone/>
            </a:pPr>
            <a:r>
              <a:rPr lang="en-US" altLang="zh-TW" sz="2000" b="0" dirty="0" smtClean="0">
                <a:latin typeface="+mj-lt"/>
              </a:rPr>
              <a:t>For </a:t>
            </a:r>
            <a:r>
              <a:rPr lang="en-US" altLang="zh-TW" sz="2000" b="0" dirty="0">
                <a:latin typeface="+mj-lt"/>
              </a:rPr>
              <a:t>more information please visit: Kaohsiung Rapid Transit </a:t>
            </a:r>
            <a:r>
              <a:rPr lang="en-US" altLang="zh-TW" sz="2000" b="0" dirty="0" smtClean="0">
                <a:latin typeface="+mj-lt"/>
                <a:hlinkClick r:id="rId2"/>
              </a:rPr>
              <a:t>http</a:t>
            </a:r>
            <a:r>
              <a:rPr lang="en-US" altLang="zh-TW" sz="2000" b="0" dirty="0">
                <a:latin typeface="+mj-lt"/>
                <a:hlinkClick r:id="rId2"/>
              </a:rPr>
              <a:t>://</a:t>
            </a:r>
            <a:r>
              <a:rPr lang="en-US" altLang="zh-TW" sz="2000" b="0" dirty="0" smtClean="0">
                <a:latin typeface="+mj-lt"/>
                <a:hlinkClick r:id="rId2"/>
              </a:rPr>
              <a:t>www.krtco.com.tw/en/index.aspx</a:t>
            </a:r>
            <a:r>
              <a:rPr lang="en-US" altLang="zh-TW" sz="2000" b="0" dirty="0" smtClean="0">
                <a:latin typeface="+mj-lt"/>
              </a:rPr>
              <a:t> </a:t>
            </a:r>
          </a:p>
          <a:p>
            <a:pPr marL="0" indent="0">
              <a:buNone/>
            </a:pPr>
            <a:endParaRPr lang="en-US" altLang="zh-TW" dirty="0">
              <a:latin typeface="+mj-lt"/>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39292" y="1205346"/>
            <a:ext cx="3909172" cy="5170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4</a:t>
            </a:fld>
            <a:endParaRPr lang="en-GB" altLang="en-US"/>
          </a:p>
        </p:txBody>
      </p:sp>
    </p:spTree>
    <p:extLst>
      <p:ext uri="{BB962C8B-B14F-4D97-AF65-F5344CB8AC3E}">
        <p14:creationId xmlns:p14="http://schemas.microsoft.com/office/powerpoint/2010/main" val="11289198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778098"/>
          </a:xfrm>
          <a:noFill/>
          <a:ln w="9525">
            <a:noFill/>
            <a:miter lim="800000"/>
            <a:headEnd/>
            <a:tailEnd/>
          </a:ln>
        </p:spPr>
        <p:txBody>
          <a:bodyPr vert="horz" wrap="square" lIns="91440" tIns="45720" rIns="91440" bIns="45720" numCol="1" anchor="ctr" anchorCtr="0" compatLnSpc="1">
            <a:prstTxWarp prst="textNoShape">
              <a:avLst/>
            </a:prstTxWarp>
          </a:bodyPr>
          <a:lstStyle/>
          <a:p>
            <a:r>
              <a:rPr lang="en-GB" altLang="zh-TW" dirty="0" smtClean="0">
                <a:solidFill>
                  <a:srgbClr val="FF0000"/>
                </a:solidFill>
              </a:rPr>
              <a:t>Transportation </a:t>
            </a:r>
            <a:r>
              <a:rPr lang="en-GB" altLang="zh-TW" dirty="0">
                <a:solidFill>
                  <a:srgbClr val="FF0000"/>
                </a:solidFill>
              </a:rPr>
              <a:t>in Kaohsiung</a:t>
            </a:r>
            <a:endParaRPr lang="zh-TW" altLang="en-US" dirty="0">
              <a:solidFill>
                <a:srgbClr val="FF0000"/>
              </a:solidFill>
            </a:endParaRPr>
          </a:p>
        </p:txBody>
      </p:sp>
      <p:sp>
        <p:nvSpPr>
          <p:cNvPr id="3" name="內容版面配置區 2"/>
          <p:cNvSpPr>
            <a:spLocks noGrp="1"/>
          </p:cNvSpPr>
          <p:nvPr>
            <p:ph sz="half" idx="1"/>
          </p:nvPr>
        </p:nvSpPr>
        <p:spPr>
          <a:xfrm>
            <a:off x="372238" y="992452"/>
            <a:ext cx="8562109" cy="5363898"/>
          </a:xfrm>
        </p:spPr>
        <p:txBody>
          <a:bodyPr/>
          <a:lstStyle/>
          <a:p>
            <a:r>
              <a:rPr lang="en-US" altLang="zh-TW" sz="2400" dirty="0" smtClean="0">
                <a:solidFill>
                  <a:schemeClr val="tx1"/>
                </a:solidFill>
                <a:latin typeface="+mj-lt"/>
              </a:rPr>
              <a:t>City Bus</a:t>
            </a:r>
          </a:p>
          <a:p>
            <a:pPr marL="685800" lvl="1">
              <a:spcBef>
                <a:spcPts val="600"/>
              </a:spcBef>
              <a:buFont typeface="Calibri Light" panose="020F0302020204030204" pitchFamily="34" charset="0"/>
              <a:buChar char="─"/>
            </a:pPr>
            <a:r>
              <a:rPr lang="en-US" altLang="zh-TW" sz="1600" dirty="0">
                <a:latin typeface="Calibri Light" panose="020F0302020204030204" pitchFamily="34" charset="0"/>
              </a:rPr>
              <a:t>The Bus in Kaohsiung currently has 200 lines in operation.</a:t>
            </a:r>
          </a:p>
          <a:p>
            <a:pPr marL="685800" lvl="1">
              <a:spcBef>
                <a:spcPts val="600"/>
              </a:spcBef>
              <a:buFont typeface="Calibri Light" panose="020F0302020204030204" pitchFamily="34" charset="0"/>
              <a:buChar char="─"/>
            </a:pPr>
            <a:r>
              <a:rPr lang="en-US" altLang="zh-TW" sz="1600" dirty="0">
                <a:latin typeface="Calibri Light" panose="020F0302020204030204" pitchFamily="34" charset="0"/>
              </a:rPr>
              <a:t>The tickets of City Bus are based on sections. Standard-Fare: NT$ 12 , for each section. Excursion-Fare: NT$ 6 , for each section.</a:t>
            </a:r>
          </a:p>
          <a:p>
            <a:pPr marL="685800" lvl="1">
              <a:spcBef>
                <a:spcPts val="600"/>
              </a:spcBef>
              <a:buFont typeface="Calibri Light" panose="020F0302020204030204" pitchFamily="34" charset="0"/>
              <a:buChar char="─"/>
            </a:pPr>
            <a:r>
              <a:rPr lang="en-US" altLang="zh-TW" sz="1600" dirty="0">
                <a:latin typeface="Calibri Light" panose="020F0302020204030204" pitchFamily="34" charset="0"/>
              </a:rPr>
              <a:t>For more information:  </a:t>
            </a:r>
            <a:r>
              <a:rPr lang="en-US" altLang="zh-TW" sz="1600" dirty="0">
                <a:latin typeface="Calibri Light" panose="020F0302020204030204" pitchFamily="34" charset="0"/>
                <a:hlinkClick r:id="rId2"/>
              </a:rPr>
              <a:t>http://ibus.tbkc.gov.tw/bus/BusRoute.aspx</a:t>
            </a:r>
            <a:endParaRPr lang="en-US" altLang="zh-TW" sz="1600" dirty="0">
              <a:latin typeface="Calibri Light" panose="020F0302020204030204" pitchFamily="34" charset="0"/>
            </a:endParaRPr>
          </a:p>
          <a:p>
            <a:r>
              <a:rPr lang="en-US" altLang="zh-TW" sz="2400" dirty="0" smtClean="0">
                <a:solidFill>
                  <a:schemeClr val="tx1"/>
                </a:solidFill>
                <a:latin typeface="+mj-lt"/>
              </a:rPr>
              <a:t>Kaohsiung City Bike (</a:t>
            </a:r>
            <a:r>
              <a:rPr lang="en-US" altLang="zh-TW" sz="1800" dirty="0" smtClean="0">
                <a:latin typeface="+mj-lt"/>
                <a:hlinkClick r:id="rId3"/>
              </a:rPr>
              <a:t>http</a:t>
            </a:r>
            <a:r>
              <a:rPr lang="en-US" altLang="zh-TW" sz="1800" dirty="0">
                <a:latin typeface="+mj-lt"/>
                <a:hlinkClick r:id="rId3"/>
              </a:rPr>
              <a:t>://</a:t>
            </a:r>
            <a:r>
              <a:rPr lang="en-US" altLang="zh-TW" sz="1800" dirty="0" smtClean="0">
                <a:latin typeface="+mj-lt"/>
                <a:hlinkClick r:id="rId3"/>
              </a:rPr>
              <a:t>www.c-bike.com.tw/english/CMSMain.aspx?mid=2</a:t>
            </a:r>
            <a:r>
              <a:rPr lang="en-US" altLang="zh-TW" sz="2000" dirty="0" smtClean="0">
                <a:latin typeface="+mj-lt"/>
              </a:rPr>
              <a:t>)</a:t>
            </a:r>
            <a:endParaRPr lang="en-US" altLang="zh-TW" sz="2000" dirty="0">
              <a:latin typeface="+mj-lt"/>
            </a:endParaRPr>
          </a:p>
          <a:p>
            <a:endParaRPr lang="en-US" altLang="zh-TW" sz="2400" dirty="0" smtClean="0">
              <a:solidFill>
                <a:schemeClr val="tx1"/>
              </a:solidFill>
              <a:latin typeface="+mj-lt"/>
            </a:endParaRPr>
          </a:p>
          <a:p>
            <a:pPr marL="0" indent="0">
              <a:buNone/>
            </a:pPr>
            <a:endParaRPr lang="en-US" altLang="zh-TW" sz="2400" dirty="0" smtClean="0">
              <a:solidFill>
                <a:schemeClr val="tx1"/>
              </a:solidFill>
              <a:latin typeface="+mj-lt"/>
            </a:endParaRPr>
          </a:p>
          <a:p>
            <a:r>
              <a:rPr lang="en-US" altLang="zh-TW" sz="2400" dirty="0" smtClean="0">
                <a:solidFill>
                  <a:schemeClr val="tx1"/>
                </a:solidFill>
                <a:latin typeface="+mj-lt"/>
              </a:rPr>
              <a:t>IPASS/Easy Card</a:t>
            </a:r>
            <a:endParaRPr lang="en-US" altLang="zh-TW" sz="2400" dirty="0">
              <a:solidFill>
                <a:schemeClr val="tx1"/>
              </a:solidFill>
              <a:latin typeface="+mj-lt"/>
            </a:endParaRPr>
          </a:p>
          <a:p>
            <a:pPr marL="685800" lvl="1">
              <a:spcBef>
                <a:spcPts val="600"/>
              </a:spcBef>
              <a:buFont typeface="Calibri Light" panose="020F0302020204030204" pitchFamily="34" charset="0"/>
              <a:buChar char="─"/>
            </a:pPr>
            <a:r>
              <a:rPr lang="en-US" altLang="zh-TW" sz="1800" dirty="0">
                <a:latin typeface="Calibri Light" panose="020F0302020204030204" pitchFamily="34" charset="0"/>
              </a:rPr>
              <a:t>All registrant can use the IPASS or Easy Card for paying on Kaohsiung Rapid Transit, Kaohsiung City Bus, Railway, and designated convenience stores.</a:t>
            </a:r>
          </a:p>
          <a:p>
            <a:pPr marL="685800" lvl="1">
              <a:spcBef>
                <a:spcPts val="600"/>
              </a:spcBef>
              <a:buFont typeface="Calibri Light" panose="020F0302020204030204" pitchFamily="34" charset="0"/>
              <a:buChar char="─"/>
            </a:pPr>
            <a:r>
              <a:rPr lang="en-US" altLang="zh-TW" sz="1800" dirty="0">
                <a:latin typeface="Calibri Light" panose="020F0302020204030204" pitchFamily="34" charset="0"/>
              </a:rPr>
              <a:t>To use it for the first time, please ensure to add value at designated location such as the Kaohsiung Rapid Transit Station or convenience stores (7-ELEVEN, Family Mart, Hi-Life and OK Mart), and the minimum amount of value adding is NT$100.</a:t>
            </a:r>
          </a:p>
          <a:p>
            <a:pPr marL="685800" lvl="1">
              <a:spcBef>
                <a:spcPts val="600"/>
              </a:spcBef>
              <a:buFont typeface="Calibri Light" panose="020F0302020204030204" pitchFamily="34" charset="0"/>
              <a:buChar char="─"/>
            </a:pPr>
            <a:r>
              <a:rPr lang="en-US" altLang="zh-TW" sz="1800" dirty="0">
                <a:latin typeface="Calibri Light" panose="020F0302020204030204" pitchFamily="34" charset="0"/>
              </a:rPr>
              <a:t>For more </a:t>
            </a:r>
            <a:r>
              <a:rPr lang="en-US" altLang="zh-TW" sz="1800" dirty="0" smtClean="0">
                <a:latin typeface="Calibri Light" panose="020F0302020204030204" pitchFamily="34" charset="0"/>
              </a:rPr>
              <a:t>information:  </a:t>
            </a:r>
            <a:r>
              <a:rPr lang="en-US" altLang="zh-TW" sz="1800" dirty="0">
                <a:latin typeface="Calibri Light" panose="020F0302020204030204" pitchFamily="34" charset="0"/>
                <a:hlinkClick r:id="rId4"/>
              </a:rPr>
              <a:t>http://www.krtco.com.tw/en/index.aspx </a:t>
            </a:r>
            <a:endParaRPr lang="en-US" altLang="zh-TW" sz="1800" dirty="0">
              <a:latin typeface="Calibri Light" panose="020F0302020204030204" pitchFamily="34" charset="0"/>
            </a:endParaRPr>
          </a:p>
          <a:p>
            <a:pPr marL="0" indent="0">
              <a:buNone/>
            </a:pPr>
            <a:endParaRPr lang="en-US" altLang="zh-TW" sz="2800" dirty="0" smtClean="0">
              <a:latin typeface="+mj-lt"/>
            </a:endParaRPr>
          </a:p>
          <a:p>
            <a:pPr marL="0" indent="0">
              <a:buNone/>
            </a:pPr>
            <a:r>
              <a:rPr lang="en-US" altLang="zh-TW" sz="2400" b="0" dirty="0">
                <a:latin typeface="+mj-lt"/>
              </a:rPr>
              <a:t/>
            </a:r>
            <a:br>
              <a:rPr lang="en-US" altLang="zh-TW" sz="2400" b="0" dirty="0">
                <a:latin typeface="+mj-lt"/>
              </a:rPr>
            </a:br>
            <a:endParaRPr lang="en-US" altLang="zh-TW" sz="2400" b="0" dirty="0">
              <a:latin typeface="+mj-lt"/>
            </a:endParaRPr>
          </a:p>
          <a:p>
            <a:pPr marL="0" indent="0">
              <a:buNone/>
            </a:pPr>
            <a:endParaRPr lang="en-US" altLang="zh-TW" dirty="0">
              <a:latin typeface="+mj-lt"/>
            </a:endParaRPr>
          </a:p>
        </p:txBody>
      </p:sp>
      <p:graphicFrame>
        <p:nvGraphicFramePr>
          <p:cNvPr id="6" name="表格 5"/>
          <p:cNvGraphicFramePr>
            <a:graphicFrameLocks noGrp="1"/>
          </p:cNvGraphicFramePr>
          <p:nvPr>
            <p:extLst/>
          </p:nvPr>
        </p:nvGraphicFramePr>
        <p:xfrm>
          <a:off x="1340924" y="3111668"/>
          <a:ext cx="6624735" cy="891540"/>
        </p:xfrm>
        <a:graphic>
          <a:graphicData uri="http://schemas.openxmlformats.org/drawingml/2006/table">
            <a:tbl>
              <a:tblPr>
                <a:tableStyleId>{5C22544A-7EE6-4342-B048-85BDC9FD1C3A}</a:tableStyleId>
              </a:tblPr>
              <a:tblGrid>
                <a:gridCol w="1224135"/>
                <a:gridCol w="1763601"/>
                <a:gridCol w="1057200"/>
                <a:gridCol w="1287028"/>
                <a:gridCol w="1292771"/>
              </a:tblGrid>
              <a:tr h="0">
                <a:tc>
                  <a:txBody>
                    <a:bodyPr/>
                    <a:lstStyle/>
                    <a:p>
                      <a:pPr algn="ctr" fontAlgn="ctr"/>
                      <a:r>
                        <a:rPr lang="en-US" sz="1400" u="none" strike="noStrike" dirty="0">
                          <a:effectLst/>
                        </a:rPr>
                        <a:t>Item</a:t>
                      </a:r>
                      <a:endParaRPr lang="en-US" sz="1400" b="1"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dirty="0">
                          <a:effectLst/>
                        </a:rPr>
                        <a:t>Card Type</a:t>
                      </a:r>
                      <a:endParaRPr lang="en-US" sz="1400" b="1"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dirty="0">
                          <a:effectLst/>
                        </a:rPr>
                        <a:t>60 Minutes</a:t>
                      </a:r>
                      <a:endParaRPr lang="en-US" sz="1400" b="1"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a:effectLst/>
                        </a:rPr>
                        <a:t>90 Minutes</a:t>
                      </a:r>
                      <a:endParaRPr lang="en-US" sz="1400" b="1"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a:effectLst/>
                        </a:rPr>
                        <a:t>90 Minutes after</a:t>
                      </a:r>
                      <a:endParaRPr lang="en-US" sz="1400" b="1"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r h="209550">
                <a:tc rowSpan="3">
                  <a:txBody>
                    <a:bodyPr/>
                    <a:lstStyle/>
                    <a:p>
                      <a:pPr algn="ctr" fontAlgn="ctr"/>
                      <a:r>
                        <a:rPr lang="en-US" sz="1400" u="none" strike="noStrike" dirty="0">
                          <a:effectLst/>
                        </a:rPr>
                        <a:t>Cost</a:t>
                      </a:r>
                      <a:endParaRPr lang="en-US"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dirty="0">
                          <a:effectLst/>
                        </a:rPr>
                        <a:t>I-Pass card</a:t>
                      </a:r>
                      <a:endParaRPr lang="en-US"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10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20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r h="219075">
                <a:tc vMerge="1">
                  <a:txBody>
                    <a:bodyPr/>
                    <a:lstStyle/>
                    <a:p>
                      <a:endParaRPr lang="zh-TW" altLang="en-US"/>
                    </a:p>
                  </a:txBody>
                  <a:tcPr/>
                </a:tc>
                <a:tc>
                  <a:txBody>
                    <a:bodyPr/>
                    <a:lstStyle/>
                    <a:p>
                      <a:pPr algn="ctr" fontAlgn="ctr"/>
                      <a:r>
                        <a:rPr lang="en-US" sz="1400" u="none" strike="noStrike">
                          <a:effectLst/>
                        </a:rPr>
                        <a:t>I-Pass Ticket</a:t>
                      </a:r>
                      <a:endParaRPr lang="en-US"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dirty="0">
                          <a:effectLst/>
                        </a:rPr>
                        <a:t>0</a:t>
                      </a:r>
                      <a:endParaRPr lang="en-US" altLang="zh-TW"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6</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20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r h="209550">
                <a:tc vMerge="1">
                  <a:txBody>
                    <a:bodyPr/>
                    <a:lstStyle/>
                    <a:p>
                      <a:endParaRPr lang="zh-TW" altLang="en-US"/>
                    </a:p>
                  </a:txBody>
                  <a:tcPr/>
                </a:tc>
                <a:tc>
                  <a:txBody>
                    <a:bodyPr/>
                    <a:lstStyle/>
                    <a:p>
                      <a:pPr algn="ctr" fontAlgn="ctr"/>
                      <a:r>
                        <a:rPr lang="en-US" sz="1400" u="none" strike="noStrike">
                          <a:effectLst/>
                        </a:rPr>
                        <a:t>credit card</a:t>
                      </a:r>
                      <a:endParaRPr lang="en-US"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10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dirty="0">
                          <a:effectLst/>
                        </a:rPr>
                        <a:t>20</a:t>
                      </a:r>
                      <a:endParaRPr lang="en-US" altLang="zh-TW"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bl>
          </a:graphicData>
        </a:graphic>
      </p:graphicFrame>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5</a:t>
            </a:fld>
            <a:endParaRPr lang="en-GB" altLang="en-US"/>
          </a:p>
        </p:txBody>
      </p:sp>
    </p:spTree>
    <p:extLst>
      <p:ext uri="{BB962C8B-B14F-4D97-AF65-F5344CB8AC3E}">
        <p14:creationId xmlns:p14="http://schemas.microsoft.com/office/powerpoint/2010/main" val="2065194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pPr>
              <a:defRPr/>
            </a:pPr>
            <a:fld id="{23BE5C28-358F-4B16-A40E-E5431988C3A0}" type="slidenum">
              <a:rPr lang="en-GB" altLang="en-US" smtClean="0"/>
              <a:pPr>
                <a:defRPr/>
              </a:pPr>
              <a:t>6</a:t>
            </a:fld>
            <a:endParaRPr lang="en-GB" altLang="en-US"/>
          </a:p>
        </p:txBody>
      </p:sp>
      <p:pic>
        <p:nvPicPr>
          <p:cNvPr id="4" name="圖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63689" y="0"/>
            <a:ext cx="6261012" cy="6858000"/>
          </a:xfrm>
          <a:prstGeom prst="rect">
            <a:avLst/>
          </a:prstGeom>
        </p:spPr>
      </p:pic>
      <p:sp>
        <p:nvSpPr>
          <p:cNvPr id="2" name="標題 1"/>
          <p:cNvSpPr>
            <a:spLocks noGrp="1"/>
          </p:cNvSpPr>
          <p:nvPr>
            <p:ph type="title"/>
          </p:nvPr>
        </p:nvSpPr>
        <p:spPr>
          <a:xfrm>
            <a:off x="3419872" y="-39329"/>
            <a:ext cx="4604829" cy="634082"/>
          </a:xfrm>
          <a:solidFill>
            <a:schemeClr val="bg1"/>
          </a:solidFill>
        </p:spPr>
        <p:txBody>
          <a:bodyPr/>
          <a:lstStyle/>
          <a:p>
            <a:r>
              <a:rPr lang="en-US" altLang="zh-TW" sz="3600" dirty="0" smtClean="0">
                <a:solidFill>
                  <a:srgbClr val="FF0000"/>
                </a:solidFill>
              </a:rPr>
              <a:t>District Tourist Map</a:t>
            </a:r>
            <a:endParaRPr lang="zh-TW" altLang="en-US" sz="3600" dirty="0">
              <a:solidFill>
                <a:srgbClr val="FF0000"/>
              </a:solidFill>
            </a:endParaRPr>
          </a:p>
        </p:txBody>
      </p:sp>
    </p:spTree>
    <p:extLst>
      <p:ext uri="{BB962C8B-B14F-4D97-AF65-F5344CB8AC3E}">
        <p14:creationId xmlns:p14="http://schemas.microsoft.com/office/powerpoint/2010/main" val="21040815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457200" y="115888"/>
            <a:ext cx="6562725" cy="720725"/>
          </a:xfrm>
        </p:spPr>
        <p:txBody>
          <a:bodyPr/>
          <a:lstStyle/>
          <a:p>
            <a:r>
              <a:rPr lang="fr-FR" altLang="en-US" smtClean="0">
                <a:solidFill>
                  <a:srgbClr val="FF0000"/>
                </a:solidFill>
              </a:rPr>
              <a:t>Things to see</a:t>
            </a:r>
          </a:p>
        </p:txBody>
      </p:sp>
      <p:sp>
        <p:nvSpPr>
          <p:cNvPr id="5127" name="AutoShape 11" descr="See original image"/>
          <p:cNvSpPr>
            <a:spLocks noChangeAspect="1" noChangeArrowheads="1"/>
          </p:cNvSpPr>
          <p:nvPr/>
        </p:nvSpPr>
        <p:spPr bwMode="auto">
          <a:xfrm>
            <a:off x="63500" y="-136525"/>
            <a:ext cx="5905500" cy="3543300"/>
          </a:xfrm>
          <a:prstGeom prst="rect">
            <a:avLst/>
          </a:prstGeom>
          <a:noFill/>
          <a:ln w="9525">
            <a:noFill/>
            <a:miter lim="800000"/>
            <a:headEnd/>
            <a:tailEnd/>
          </a:ln>
        </p:spPr>
        <p:txBody>
          <a:bodyPr/>
          <a:lstStyle/>
          <a:p>
            <a:endParaRPr lang="en-GB" altLang="en-US"/>
          </a:p>
        </p:txBody>
      </p:sp>
      <p:graphicFrame>
        <p:nvGraphicFramePr>
          <p:cNvPr id="11" name="內容版面配置區 3"/>
          <p:cNvGraphicFramePr>
            <a:graphicFrameLocks/>
          </p:cNvGraphicFramePr>
          <p:nvPr>
            <p:extLst>
              <p:ext uri="{D42A27DB-BD31-4B8C-83A1-F6EECF244321}">
                <p14:modId xmlns:p14="http://schemas.microsoft.com/office/powerpoint/2010/main" val="1923550116"/>
              </p:ext>
            </p:extLst>
          </p:nvPr>
        </p:nvGraphicFramePr>
        <p:xfrm>
          <a:off x="477547" y="980728"/>
          <a:ext cx="8499766" cy="2346960"/>
        </p:xfrm>
        <a:graphic>
          <a:graphicData uri="http://schemas.openxmlformats.org/drawingml/2006/table">
            <a:tbl>
              <a:tblPr/>
              <a:tblGrid>
                <a:gridCol w="2582285"/>
                <a:gridCol w="5917481"/>
              </a:tblGrid>
              <a:tr h="1933965">
                <a:tc>
                  <a:txBody>
                    <a:bodyPr/>
                    <a:lstStyle/>
                    <a:p>
                      <a:pPr algn="ctr"/>
                      <a:r>
                        <a:rPr lang="en-US" b="1" dirty="0">
                          <a:solidFill>
                            <a:srgbClr val="217000"/>
                          </a:solidFill>
                          <a:effectLst/>
                        </a:rPr>
                        <a:t>PIER-2 ART CENTER</a:t>
                      </a:r>
                      <a:r>
                        <a:rPr lang="en-US" dirty="0">
                          <a:effectLst/>
                        </a:rPr>
                        <a:t> </a:t>
                      </a:r>
                      <a:br>
                        <a:rPr lang="en-US" dirty="0">
                          <a:effectLst/>
                        </a:rPr>
                      </a:br>
                      <a:r>
                        <a:rPr lang="en-US" b="1" dirty="0">
                          <a:effectLst/>
                        </a:rPr>
                        <a:t>(</a:t>
                      </a:r>
                      <a:r>
                        <a:rPr lang="en-US" b="1" dirty="0" err="1">
                          <a:effectLst/>
                        </a:rPr>
                        <a:t>Yanchengpu</a:t>
                      </a:r>
                      <a:r>
                        <a:rPr lang="en-US" b="1" dirty="0">
                          <a:effectLst/>
                        </a:rPr>
                        <a:t> Station-O2)</a:t>
                      </a:r>
                      <a:r>
                        <a:rPr lang="en-US" dirty="0">
                          <a:effectLst/>
                        </a:rPr>
                        <a:t/>
                      </a:r>
                      <a:br>
                        <a:rPr lang="en-US" dirty="0">
                          <a:effectLst/>
                        </a:rPr>
                      </a:b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The warehouses on the pier were built during the middle of the Japanese Colonial era. Converted out of these old warehouses, Pier-2 Art Center is dedicated to modern art exhibitions. An artistic and cultural space welcomes installations from the public. A number of art groups meet here and strive to develop the Kaohsiung artistic environment. The Moonlight Theater was built for a variety of artistic performances. Location</a:t>
                      </a:r>
                      <a:br>
                        <a:rPr lang="en-US" sz="1600" dirty="0">
                          <a:effectLst/>
                          <a:latin typeface="Calibri Light" panose="020F0302020204030204" pitchFamily="34" charset="0"/>
                        </a:rPr>
                      </a:br>
                      <a:endParaRPr lang="en-US" sz="1600" dirty="0" smtClean="0">
                        <a:effectLst/>
                        <a:latin typeface="Calibri Light" panose="020F0302020204030204" pitchFamily="34" charset="0"/>
                      </a:endParaRPr>
                    </a:p>
                    <a:p>
                      <a:r>
                        <a:rPr lang="en-US" sz="1600" dirty="0" smtClean="0">
                          <a:effectLst/>
                        </a:rPr>
                        <a:t>1 </a:t>
                      </a:r>
                      <a:r>
                        <a:rPr lang="en-US" sz="1600" dirty="0" err="1">
                          <a:effectLst/>
                        </a:rPr>
                        <a:t>Dayong</a:t>
                      </a:r>
                      <a:r>
                        <a:rPr lang="en-US" sz="1600" dirty="0">
                          <a:effectLst/>
                        </a:rPr>
                        <a:t> Road, </a:t>
                      </a:r>
                      <a:r>
                        <a:rPr lang="en-US" sz="1600" dirty="0" err="1">
                          <a:effectLst/>
                        </a:rPr>
                        <a:t>Yancheng</a:t>
                      </a:r>
                      <a:r>
                        <a:rPr lang="en-US" sz="1600" dirty="0">
                          <a:effectLst/>
                        </a:rPr>
                        <a:t> District, Kaohsiung</a:t>
                      </a:r>
                    </a:p>
                  </a:txBody>
                  <a:tcPr marL="28575" marR="28575" marT="76200" marB="76200">
                    <a:lnL>
                      <a:noFill/>
                    </a:lnL>
                    <a:lnR>
                      <a:noFill/>
                    </a:lnR>
                    <a:lnT>
                      <a:noFill/>
                    </a:lnT>
                    <a:lnB>
                      <a:noFill/>
                    </a:lnB>
                  </a:tcPr>
                </a:tc>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570682377"/>
              </p:ext>
            </p:extLst>
          </p:nvPr>
        </p:nvGraphicFramePr>
        <p:xfrm>
          <a:off x="533400" y="3396139"/>
          <a:ext cx="8485138" cy="2834640"/>
        </p:xfrm>
        <a:graphic>
          <a:graphicData uri="http://schemas.openxmlformats.org/drawingml/2006/table">
            <a:tbl>
              <a:tblPr/>
              <a:tblGrid>
                <a:gridCol w="2526432"/>
                <a:gridCol w="5958706"/>
              </a:tblGrid>
              <a:tr h="2826327">
                <a:tc>
                  <a:txBody>
                    <a:bodyPr/>
                    <a:lstStyle/>
                    <a:p>
                      <a:pPr algn="ctr"/>
                      <a:r>
                        <a:rPr lang="en-US" b="1" dirty="0">
                          <a:solidFill>
                            <a:srgbClr val="217000"/>
                          </a:solidFill>
                          <a:effectLst/>
                        </a:rPr>
                        <a:t>THE DOME OF LIGHT</a:t>
                      </a:r>
                      <a:r>
                        <a:rPr lang="en-US" dirty="0">
                          <a:effectLst/>
                        </a:rPr>
                        <a:t> </a:t>
                      </a:r>
                      <a:br>
                        <a:rPr lang="en-US" dirty="0">
                          <a:effectLst/>
                        </a:rPr>
                      </a:br>
                      <a:r>
                        <a:rPr lang="en-US" dirty="0">
                          <a:effectLst/>
                        </a:rPr>
                        <a:t>(</a:t>
                      </a:r>
                      <a:r>
                        <a:rPr lang="en-US" b="1" dirty="0">
                          <a:effectLst/>
                        </a:rPr>
                        <a:t> Formosa Boulevard Station-O5/r10</a:t>
                      </a:r>
                      <a:r>
                        <a:rPr lang="en-US" dirty="0">
                          <a:effectLst/>
                        </a:rPr>
                        <a:t>)</a:t>
                      </a:r>
                      <a:r>
                        <a:rPr lang="en-US" b="1" dirty="0">
                          <a:effectLst/>
                        </a:rPr>
                        <a:t> </a:t>
                      </a:r>
                      <a:r>
                        <a:rPr lang="en-US" dirty="0">
                          <a:effectLst/>
                        </a:rPr>
                        <a:t/>
                      </a:r>
                      <a:br>
                        <a:rPr lang="en-US" dirty="0">
                          <a:effectLst/>
                        </a:rPr>
                      </a:b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The transfer station between the Red and Orange Lines, the Station is a work of art both inside and out, the 4 station platform structures made of sheets of glass covering steel platforms represent “praying for longevity”, in order to commemorate the Formosa Incident which happened here. The “Dome of Light”, was completed by the Italian artist Narcissus </a:t>
                      </a:r>
                      <a:r>
                        <a:rPr lang="en-US" sz="1600" dirty="0" err="1">
                          <a:effectLst/>
                          <a:latin typeface="Calibri Light" panose="020F0302020204030204" pitchFamily="34" charset="0"/>
                        </a:rPr>
                        <a:t>Quagliata</a:t>
                      </a:r>
                      <a:r>
                        <a:rPr lang="en-US" sz="1600" dirty="0">
                          <a:effectLst/>
                          <a:latin typeface="Calibri Light" panose="020F0302020204030204" pitchFamily="34" charset="0"/>
                        </a:rPr>
                        <a:t> over 4 and a half years. Made of glass, colored paint and lights, it represents the birth, growth, glory and dimming of the cosmos and was named the second most beautiful subway station in the world by the American travel website </a:t>
                      </a:r>
                      <a:r>
                        <a:rPr lang="en-US" sz="1600" dirty="0" err="1">
                          <a:effectLst/>
                          <a:latin typeface="Calibri Light" panose="020F0302020204030204" pitchFamily="34" charset="0"/>
                        </a:rPr>
                        <a:t>BootsnAll</a:t>
                      </a:r>
                      <a:r>
                        <a:rPr lang="en-US" sz="1600" dirty="0">
                          <a:effectLst/>
                          <a:latin typeface="Calibri Light" panose="020F0302020204030204" pitchFamily="34" charset="0"/>
                        </a:rPr>
                        <a:t>. Location</a:t>
                      </a:r>
                      <a:br>
                        <a:rPr lang="en-US" sz="1600" dirty="0">
                          <a:effectLst/>
                          <a:latin typeface="Calibri Light" panose="020F0302020204030204" pitchFamily="34" charset="0"/>
                        </a:rPr>
                      </a:br>
                      <a:endParaRPr lang="en-US" sz="1600" dirty="0" smtClean="0">
                        <a:effectLst/>
                        <a:latin typeface="Calibri Light" panose="020F0302020204030204" pitchFamily="34" charset="0"/>
                      </a:endParaRPr>
                    </a:p>
                    <a:p>
                      <a:r>
                        <a:rPr lang="en-US" sz="1600" dirty="0" smtClean="0">
                          <a:effectLst/>
                        </a:rPr>
                        <a:t>Kaohsiung </a:t>
                      </a:r>
                      <a:r>
                        <a:rPr lang="en-US" sz="1600" dirty="0">
                          <a:effectLst/>
                        </a:rPr>
                        <a:t>Metro Formosa Boulevard Station</a:t>
                      </a:r>
                    </a:p>
                  </a:txBody>
                  <a:tcPr marL="28575" marR="28575" marT="76200" marB="76200">
                    <a:lnL>
                      <a:noFill/>
                    </a:lnL>
                    <a:lnR>
                      <a:noFill/>
                    </a:lnR>
                    <a:lnT>
                      <a:noFill/>
                    </a:lnT>
                    <a:lnB>
                      <a:noFill/>
                    </a:lnB>
                  </a:tcPr>
                </a:tc>
              </a:tr>
            </a:tbl>
          </a:graphicData>
        </a:graphic>
      </p:graphicFrame>
      <p:pic>
        <p:nvPicPr>
          <p:cNvPr id="13" name="Picture 1" descr="http://khh.travel/FileArtPic.ashx?id=753&amp;w=900&amp;h=5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740476"/>
            <a:ext cx="2382415" cy="1472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oldweb.elitepco.com.tw/5GWorkshop/images/KaohsiungAttraction_clip_image00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1" y="4442877"/>
            <a:ext cx="2382414" cy="1658247"/>
          </a:xfrm>
          <a:prstGeom prst="rect">
            <a:avLst/>
          </a:prstGeom>
          <a:noFill/>
          <a:extLst>
            <a:ext uri="{909E8E84-426E-40DD-AFC4-6F175D3DCCD1}">
              <a14:hiddenFill xmlns:a14="http://schemas.microsoft.com/office/drawing/2010/main">
                <a:solidFill>
                  <a:srgbClr val="FFFFFF"/>
                </a:solidFill>
              </a14:hiddenFill>
            </a:ext>
          </a:extLst>
        </p:spPr>
      </p:pic>
      <p:sp>
        <p:nvSpPr>
          <p:cNvPr id="2" name="投影片編號版面配置區 1"/>
          <p:cNvSpPr>
            <a:spLocks noGrp="1"/>
          </p:cNvSpPr>
          <p:nvPr>
            <p:ph type="sldNum" sz="quarter" idx="12"/>
          </p:nvPr>
        </p:nvSpPr>
        <p:spPr/>
        <p:txBody>
          <a:bodyPr/>
          <a:lstStyle/>
          <a:p>
            <a:pPr>
              <a:defRPr/>
            </a:pPr>
            <a:fld id="{F9B301AD-CA1E-48DF-87C1-990132819A36}" type="slidenum">
              <a:rPr lang="en-GB" altLang="en-US" smtClean="0"/>
              <a:pPr>
                <a:defRPr/>
              </a:pPr>
              <a:t>7</a:t>
            </a:fld>
            <a:endParaRPr lang="en-GB" alt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idx="4294967295"/>
          </p:nvPr>
        </p:nvSpPr>
        <p:spPr>
          <a:xfrm>
            <a:off x="457200" y="115888"/>
            <a:ext cx="6562725" cy="720725"/>
          </a:xfrm>
        </p:spPr>
        <p:txBody>
          <a:bodyPr/>
          <a:lstStyle/>
          <a:p>
            <a:r>
              <a:rPr lang="fr-FR" altLang="en-US" smtClean="0">
                <a:solidFill>
                  <a:srgbClr val="FF0000"/>
                </a:solidFill>
              </a:rPr>
              <a:t>Things to see</a:t>
            </a:r>
          </a:p>
        </p:txBody>
      </p:sp>
      <p:graphicFrame>
        <p:nvGraphicFramePr>
          <p:cNvPr id="8" name="表格 7"/>
          <p:cNvGraphicFramePr>
            <a:graphicFrameLocks noGrp="1"/>
          </p:cNvGraphicFramePr>
          <p:nvPr>
            <p:extLst>
              <p:ext uri="{D42A27DB-BD31-4B8C-83A1-F6EECF244321}">
                <p14:modId xmlns:p14="http://schemas.microsoft.com/office/powerpoint/2010/main" val="301036110"/>
              </p:ext>
            </p:extLst>
          </p:nvPr>
        </p:nvGraphicFramePr>
        <p:xfrm>
          <a:off x="456766" y="998592"/>
          <a:ext cx="8205043" cy="3078480"/>
        </p:xfrm>
        <a:graphic>
          <a:graphicData uri="http://schemas.openxmlformats.org/drawingml/2006/table">
            <a:tbl>
              <a:tblPr/>
              <a:tblGrid>
                <a:gridCol w="2531058"/>
                <a:gridCol w="5673985"/>
              </a:tblGrid>
              <a:tr h="2047355">
                <a:tc>
                  <a:txBody>
                    <a:bodyPr/>
                    <a:lstStyle/>
                    <a:p>
                      <a:pPr algn="ctr"/>
                      <a:r>
                        <a:rPr lang="en-US" b="1" dirty="0">
                          <a:solidFill>
                            <a:srgbClr val="217000"/>
                          </a:solidFill>
                          <a:effectLst/>
                        </a:rPr>
                        <a:t>LIUHE </a:t>
                      </a:r>
                      <a:r>
                        <a:rPr lang="en-US" altLang="zh-TW" b="1" dirty="0" smtClean="0">
                          <a:solidFill>
                            <a:srgbClr val="217000"/>
                          </a:solidFill>
                          <a:effectLst/>
                        </a:rPr>
                        <a:t>(</a:t>
                      </a:r>
                      <a:r>
                        <a:rPr lang="zh-TW" altLang="en-US" b="1" dirty="0" smtClean="0">
                          <a:solidFill>
                            <a:srgbClr val="217000"/>
                          </a:solidFill>
                          <a:effectLst/>
                        </a:rPr>
                        <a:t>六合</a:t>
                      </a:r>
                      <a:r>
                        <a:rPr lang="en-US" altLang="zh-TW" b="1" dirty="0" smtClean="0">
                          <a:solidFill>
                            <a:srgbClr val="217000"/>
                          </a:solidFill>
                          <a:effectLst/>
                        </a:rPr>
                        <a:t>) </a:t>
                      </a:r>
                      <a:r>
                        <a:rPr lang="en-US" b="1" dirty="0" smtClean="0">
                          <a:solidFill>
                            <a:srgbClr val="217000"/>
                          </a:solidFill>
                          <a:effectLst/>
                        </a:rPr>
                        <a:t>NIGHT </a:t>
                      </a:r>
                      <a:r>
                        <a:rPr lang="en-US" b="1" dirty="0">
                          <a:solidFill>
                            <a:srgbClr val="217000"/>
                          </a:solidFill>
                          <a:effectLst/>
                        </a:rPr>
                        <a:t>MARKET</a:t>
                      </a:r>
                      <a:r>
                        <a:rPr lang="en-US" dirty="0">
                          <a:effectLst/>
                        </a:rPr>
                        <a:t/>
                      </a:r>
                      <a:br>
                        <a:rPr lang="en-US" dirty="0">
                          <a:effectLst/>
                        </a:rPr>
                      </a:br>
                      <a:r>
                        <a:rPr lang="en-US" dirty="0">
                          <a:effectLst/>
                        </a:rPr>
                        <a:t>(</a:t>
                      </a:r>
                      <a:r>
                        <a:rPr lang="en-US" b="1" dirty="0">
                          <a:effectLst/>
                        </a:rPr>
                        <a:t> Formosa Boulevard Station-O5/R10</a:t>
                      </a:r>
                      <a:r>
                        <a:rPr lang="en-US" dirty="0">
                          <a:effectLst/>
                        </a:rPr>
                        <a:t>) </a:t>
                      </a:r>
                      <a:br>
                        <a:rPr lang="en-US" dirty="0">
                          <a:effectLst/>
                        </a:rPr>
                      </a:b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Enjoy and discover a fantastic array of street food at </a:t>
                      </a:r>
                      <a:r>
                        <a:rPr lang="en-US" sz="1600" dirty="0" err="1">
                          <a:effectLst/>
                          <a:latin typeface="Calibri Light" panose="020F0302020204030204" pitchFamily="34" charset="0"/>
                        </a:rPr>
                        <a:t>Liuhe</a:t>
                      </a:r>
                      <a:r>
                        <a:rPr lang="en-US" sz="1600" dirty="0">
                          <a:effectLst/>
                          <a:latin typeface="Calibri Light" panose="020F0302020204030204" pitchFamily="34" charset="0"/>
                        </a:rPr>
                        <a:t> Night Market.</a:t>
                      </a:r>
                      <a:br>
                        <a:rPr lang="en-US" sz="1600" dirty="0">
                          <a:effectLst/>
                          <a:latin typeface="Calibri Light" panose="020F0302020204030204" pitchFamily="34" charset="0"/>
                        </a:rPr>
                      </a:br>
                      <a:r>
                        <a:rPr lang="en-US" sz="1600" dirty="0">
                          <a:effectLst/>
                          <a:latin typeface="Calibri Light" panose="020F0302020204030204" pitchFamily="34" charset="0"/>
                        </a:rPr>
                        <a:t>In Taiwan, night markets are known for its specialty local food. Such foods are either served as carry-out or sometimes at small tables with stools for seating. There are some local food you could enjoy in </a:t>
                      </a:r>
                      <a:r>
                        <a:rPr lang="en-US" sz="1600" dirty="0" err="1">
                          <a:effectLst/>
                          <a:latin typeface="Calibri Light" panose="020F0302020204030204" pitchFamily="34" charset="0"/>
                        </a:rPr>
                        <a:t>Liuhe</a:t>
                      </a:r>
                      <a:r>
                        <a:rPr lang="en-US" sz="1600" dirty="0">
                          <a:effectLst/>
                          <a:latin typeface="Calibri Light" panose="020F0302020204030204" pitchFamily="34" charset="0"/>
                        </a:rPr>
                        <a:t> Night Market, including oyster omelet, stinky tofu and bubble milk tea. Not to be missed are seafood congee (porridge), steamed salty shrimps, and papaya milk. </a:t>
                      </a:r>
                      <a:endParaRPr lang="en-US" sz="1600" dirty="0" smtClean="0">
                        <a:effectLst/>
                        <a:latin typeface="Calibri Light" panose="020F0302020204030204" pitchFamily="34" charset="0"/>
                      </a:endParaRPr>
                    </a:p>
                    <a:p>
                      <a:endParaRPr lang="en-US" sz="1600" dirty="0" smtClean="0">
                        <a:effectLst/>
                      </a:endParaRPr>
                    </a:p>
                    <a:p>
                      <a:r>
                        <a:rPr lang="en-US" sz="1600" dirty="0" smtClean="0">
                          <a:effectLst/>
                        </a:rPr>
                        <a:t>Location: Intersection </a:t>
                      </a:r>
                      <a:r>
                        <a:rPr lang="en-US" sz="1600" dirty="0">
                          <a:effectLst/>
                        </a:rPr>
                        <a:t>of </a:t>
                      </a:r>
                      <a:r>
                        <a:rPr lang="en-US" sz="1600" dirty="0" err="1">
                          <a:effectLst/>
                        </a:rPr>
                        <a:t>Liuhe</a:t>
                      </a:r>
                      <a:r>
                        <a:rPr lang="en-US" sz="1600" dirty="0">
                          <a:effectLst/>
                        </a:rPr>
                        <a:t> 2nd Road &amp; </a:t>
                      </a:r>
                      <a:r>
                        <a:rPr lang="en-US" sz="1600" dirty="0" err="1">
                          <a:effectLst/>
                        </a:rPr>
                        <a:t>Zhongshan</a:t>
                      </a:r>
                      <a:r>
                        <a:rPr lang="en-US" sz="1600" dirty="0">
                          <a:effectLst/>
                        </a:rPr>
                        <a:t> 1st Road, </a:t>
                      </a:r>
                      <a:r>
                        <a:rPr lang="en-US" sz="1600" dirty="0" err="1">
                          <a:effectLst/>
                        </a:rPr>
                        <a:t>Xinxing</a:t>
                      </a:r>
                      <a:r>
                        <a:rPr lang="en-US" sz="1600" dirty="0">
                          <a:effectLst/>
                        </a:rPr>
                        <a:t> District, Kaohsiung</a:t>
                      </a:r>
                      <a:br>
                        <a:rPr lang="en-US" sz="1600" dirty="0">
                          <a:effectLst/>
                        </a:rPr>
                      </a:br>
                      <a:r>
                        <a:rPr lang="en-US" sz="1600" dirty="0">
                          <a:effectLst/>
                        </a:rPr>
                        <a:t>( Formosa Boulevard Station exit 11) </a:t>
                      </a:r>
                    </a:p>
                  </a:txBody>
                  <a:tcPr marL="28575" marR="28575" marT="76200" marB="76200">
                    <a:lnL>
                      <a:noFill/>
                    </a:lnL>
                    <a:lnR>
                      <a:noFill/>
                    </a:lnR>
                    <a:lnT>
                      <a:noFill/>
                    </a:lnT>
                    <a:lnB>
                      <a:noFill/>
                    </a:lnB>
                  </a:tcPr>
                </a:tc>
              </a:tr>
            </a:tbl>
          </a:graphicData>
        </a:graphic>
      </p:graphicFrame>
      <p:pic>
        <p:nvPicPr>
          <p:cNvPr id="9" name="Picture 1" descr="http://www.taiwantourbus.com.tw/tour/images/sight/2015100109521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766" y="2193484"/>
            <a:ext cx="2243027" cy="17923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表格 9"/>
          <p:cNvGraphicFramePr>
            <a:graphicFrameLocks noGrp="1"/>
          </p:cNvGraphicFramePr>
          <p:nvPr>
            <p:extLst>
              <p:ext uri="{D42A27DB-BD31-4B8C-83A1-F6EECF244321}">
                <p14:modId xmlns:p14="http://schemas.microsoft.com/office/powerpoint/2010/main" val="574858171"/>
              </p:ext>
            </p:extLst>
          </p:nvPr>
        </p:nvGraphicFramePr>
        <p:xfrm>
          <a:off x="404811" y="4077072"/>
          <a:ext cx="8198862" cy="2351809"/>
        </p:xfrm>
        <a:graphic>
          <a:graphicData uri="http://schemas.openxmlformats.org/drawingml/2006/table">
            <a:tbl>
              <a:tblPr/>
              <a:tblGrid>
                <a:gridCol w="2511005"/>
                <a:gridCol w="5687857"/>
              </a:tblGrid>
              <a:tr h="2351809">
                <a:tc>
                  <a:txBody>
                    <a:bodyPr/>
                    <a:lstStyle/>
                    <a:p>
                      <a:pPr algn="ctr"/>
                      <a:r>
                        <a:rPr lang="en-US" sz="1600" b="1" dirty="0">
                          <a:solidFill>
                            <a:srgbClr val="217000"/>
                          </a:solidFill>
                          <a:effectLst/>
                        </a:rPr>
                        <a:t>SIZIWAN </a:t>
                      </a:r>
                      <a:r>
                        <a:rPr lang="en-US" altLang="zh-TW" sz="1600" b="1" dirty="0" smtClean="0">
                          <a:solidFill>
                            <a:srgbClr val="217000"/>
                          </a:solidFill>
                          <a:effectLst/>
                        </a:rPr>
                        <a:t>(</a:t>
                      </a:r>
                      <a:r>
                        <a:rPr lang="zh-TW" altLang="en-US" sz="1600" b="1" dirty="0" smtClean="0">
                          <a:solidFill>
                            <a:srgbClr val="217000"/>
                          </a:solidFill>
                          <a:effectLst/>
                        </a:rPr>
                        <a:t>西子灣</a:t>
                      </a:r>
                      <a:r>
                        <a:rPr lang="en-US" altLang="zh-TW" sz="1600" b="1" dirty="0" smtClean="0">
                          <a:solidFill>
                            <a:srgbClr val="217000"/>
                          </a:solidFill>
                          <a:effectLst/>
                        </a:rPr>
                        <a:t>) </a:t>
                      </a:r>
                      <a:r>
                        <a:rPr lang="en-US" sz="1600" b="1" dirty="0" smtClean="0">
                          <a:solidFill>
                            <a:srgbClr val="217000"/>
                          </a:solidFill>
                          <a:effectLst/>
                        </a:rPr>
                        <a:t>(</a:t>
                      </a:r>
                      <a:r>
                        <a:rPr lang="en-US" sz="1600" b="1" dirty="0">
                          <a:solidFill>
                            <a:srgbClr val="217000"/>
                          </a:solidFill>
                          <a:effectLst/>
                        </a:rPr>
                        <a:t>THE SIZIWAN BAY)</a:t>
                      </a:r>
                      <a:r>
                        <a:rPr lang="en-US" sz="1600" dirty="0">
                          <a:effectLst/>
                        </a:rPr>
                        <a:t/>
                      </a:r>
                      <a:br>
                        <a:rPr lang="en-US" sz="1600" dirty="0">
                          <a:effectLst/>
                        </a:rPr>
                      </a:br>
                      <a:r>
                        <a:rPr lang="en-US" b="1" dirty="0">
                          <a:effectLst/>
                        </a:rPr>
                        <a:t>(</a:t>
                      </a:r>
                      <a:r>
                        <a:rPr lang="en-US" b="1" dirty="0" err="1">
                          <a:effectLst/>
                        </a:rPr>
                        <a:t>Sizihwan</a:t>
                      </a:r>
                      <a:r>
                        <a:rPr lang="en-US" b="1" dirty="0">
                          <a:effectLst/>
                        </a:rPr>
                        <a:t> </a:t>
                      </a:r>
                      <a:r>
                        <a:rPr lang="en-US" b="1" dirty="0" smtClean="0">
                          <a:effectLst/>
                        </a:rPr>
                        <a:t>Sation-O1)</a:t>
                      </a: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SIZIWAN is known for its beautiful sunset and natural reefs, and the area includes scenic spots like the Beach, Seaside Park, and the former British Consulate at Takao. You can enjoy the view of the sea, or gaze over Kaohsiung Port. The inscription on the gate of the </a:t>
                      </a:r>
                      <a:r>
                        <a:rPr lang="en-US" sz="1600" dirty="0" err="1">
                          <a:effectLst/>
                          <a:latin typeface="Calibri Light" panose="020F0302020204030204" pitchFamily="34" charset="0"/>
                        </a:rPr>
                        <a:t>Shaochuan</a:t>
                      </a:r>
                      <a:r>
                        <a:rPr lang="en-US" sz="1600" dirty="0">
                          <a:effectLst/>
                          <a:latin typeface="Calibri Light" panose="020F0302020204030204" pitchFamily="34" charset="0"/>
                        </a:rPr>
                        <a:t> artillery position, currently classes as a third-grade national heritage site </a:t>
                      </a:r>
                      <a:r>
                        <a:rPr lang="en-US" sz="1600" dirty="0" smtClean="0">
                          <a:effectLst/>
                          <a:latin typeface="Calibri Light" panose="020F0302020204030204" pitchFamily="34" charset="0"/>
                        </a:rPr>
                        <a:t>reads “</a:t>
                      </a:r>
                      <a:r>
                        <a:rPr lang="en-US" sz="1600" dirty="0">
                          <a:effectLst/>
                          <a:latin typeface="Calibri Light" panose="020F0302020204030204" pitchFamily="34" charset="0"/>
                        </a:rPr>
                        <a:t>Kaohsiung Town North </a:t>
                      </a:r>
                      <a:r>
                        <a:rPr lang="en-US" sz="1600" dirty="0" smtClean="0">
                          <a:effectLst/>
                          <a:latin typeface="Calibri Light" panose="020F0302020204030204" pitchFamily="34" charset="0"/>
                        </a:rPr>
                        <a:t>Gate”. </a:t>
                      </a:r>
                    </a:p>
                    <a:p>
                      <a:endParaRPr lang="en-US" sz="1600" dirty="0" smtClean="0">
                        <a:effectLst/>
                      </a:endParaRPr>
                    </a:p>
                    <a:p>
                      <a:r>
                        <a:rPr lang="en-US" sz="1600" dirty="0" smtClean="0">
                          <a:effectLst/>
                        </a:rPr>
                        <a:t>Location:</a:t>
                      </a:r>
                      <a:r>
                        <a:rPr lang="en-US" sz="1600" baseline="0" dirty="0">
                          <a:effectLst/>
                        </a:rPr>
                        <a:t> </a:t>
                      </a:r>
                      <a:r>
                        <a:rPr lang="en-US" sz="1600" dirty="0" err="1" smtClean="0">
                          <a:effectLst/>
                        </a:rPr>
                        <a:t>Lianhai</a:t>
                      </a:r>
                      <a:r>
                        <a:rPr lang="en-US" sz="1600" dirty="0" smtClean="0">
                          <a:effectLst/>
                        </a:rPr>
                        <a:t> </a:t>
                      </a:r>
                      <a:r>
                        <a:rPr lang="en-US" sz="1600" dirty="0">
                          <a:effectLst/>
                        </a:rPr>
                        <a:t>Rd., </a:t>
                      </a:r>
                      <a:r>
                        <a:rPr lang="en-US" sz="1600" dirty="0" err="1">
                          <a:effectLst/>
                        </a:rPr>
                        <a:t>Gushan</a:t>
                      </a:r>
                      <a:r>
                        <a:rPr lang="en-US" sz="1600" dirty="0">
                          <a:effectLst/>
                        </a:rPr>
                        <a:t> Dist., Kaohsiung City, Taiwan (R.O.C.)</a:t>
                      </a:r>
                    </a:p>
                  </a:txBody>
                  <a:tcPr marL="28575" marR="28575" marT="76200" marB="76200">
                    <a:lnL>
                      <a:noFill/>
                    </a:lnL>
                    <a:lnR>
                      <a:noFill/>
                    </a:lnR>
                    <a:lnT>
                      <a:noFill/>
                    </a:lnT>
                    <a:lnB>
                      <a:noFill/>
                    </a:lnB>
                  </a:tcPr>
                </a:tc>
              </a:tr>
            </a:tbl>
          </a:graphicData>
        </a:graphic>
      </p:graphicFrame>
      <p:pic>
        <p:nvPicPr>
          <p:cNvPr id="11" name="Picture 2" descr="http://khh.travel/FileArtPic.ashx?id=1386&amp;w=900&amp;h=5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66" y="4941168"/>
            <a:ext cx="2243027" cy="1368152"/>
          </a:xfrm>
          <a:prstGeom prst="rect">
            <a:avLst/>
          </a:prstGeom>
          <a:noFill/>
          <a:extLst>
            <a:ext uri="{909E8E84-426E-40DD-AFC4-6F175D3DCCD1}">
              <a14:hiddenFill xmlns:a14="http://schemas.microsoft.com/office/drawing/2010/main">
                <a:solidFill>
                  <a:srgbClr val="FFFFFF"/>
                </a:solidFill>
              </a14:hiddenFill>
            </a:ext>
          </a:extLst>
        </p:spPr>
      </p:pic>
      <p:sp>
        <p:nvSpPr>
          <p:cNvPr id="2" name="投影片編號版面配置區 1"/>
          <p:cNvSpPr>
            <a:spLocks noGrp="1"/>
          </p:cNvSpPr>
          <p:nvPr>
            <p:ph type="sldNum" sz="quarter" idx="12"/>
          </p:nvPr>
        </p:nvSpPr>
        <p:spPr/>
        <p:txBody>
          <a:bodyPr/>
          <a:lstStyle/>
          <a:p>
            <a:pPr>
              <a:defRPr/>
            </a:pPr>
            <a:fld id="{F9B301AD-CA1E-48DF-87C1-990132819A36}" type="slidenum">
              <a:rPr lang="en-GB" altLang="en-US" smtClean="0"/>
              <a:pPr>
                <a:defRPr/>
              </a:pPr>
              <a:t>8</a:t>
            </a:fld>
            <a:endParaRPr lang="en-GB" alt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44624"/>
            <a:ext cx="8229600" cy="1143000"/>
          </a:xfrm>
        </p:spPr>
        <p:txBody>
          <a:bodyPr/>
          <a:lstStyle/>
          <a:p>
            <a:r>
              <a:rPr lang="en-GB" altLang="en-US" dirty="0" smtClean="0">
                <a:solidFill>
                  <a:srgbClr val="FF0000"/>
                </a:solidFill>
              </a:rPr>
              <a:t>Meeting Information</a:t>
            </a:r>
          </a:p>
        </p:txBody>
      </p:sp>
      <p:sp>
        <p:nvSpPr>
          <p:cNvPr id="7171" name="Content Placeholder 2"/>
          <p:cNvSpPr>
            <a:spLocks noGrp="1"/>
          </p:cNvSpPr>
          <p:nvPr>
            <p:ph idx="1"/>
          </p:nvPr>
        </p:nvSpPr>
        <p:spPr>
          <a:xfrm>
            <a:off x="107504" y="1052736"/>
            <a:ext cx="8928992" cy="5544616"/>
          </a:xfrm>
        </p:spPr>
        <p:txBody>
          <a:bodyPr/>
          <a:lstStyle/>
          <a:p>
            <a:r>
              <a:rPr lang="en-GB" altLang="en-US" sz="2000" dirty="0" smtClean="0">
                <a:solidFill>
                  <a:srgbClr val="FF0000"/>
                </a:solidFill>
              </a:rPr>
              <a:t>Meeting Room</a:t>
            </a:r>
            <a:endParaRPr lang="en-GB" altLang="en-US" sz="2000" dirty="0" smtClean="0"/>
          </a:p>
          <a:p>
            <a:pPr lvl="1"/>
            <a:r>
              <a:rPr lang="en-US" altLang="zh-TW" sz="1800" dirty="0" smtClean="0"/>
              <a:t>S</a:t>
            </a:r>
            <a:r>
              <a:rPr lang="en-US" altLang="en-US" sz="1800" dirty="0" smtClean="0"/>
              <a:t>A2 </a:t>
            </a:r>
            <a:r>
              <a:rPr lang="en-US" altLang="en-US" sz="1800" dirty="0"/>
              <a:t>Main:                                    </a:t>
            </a:r>
            <a:r>
              <a:rPr lang="en-US" altLang="en-US" sz="1800" dirty="0" smtClean="0"/>
              <a:t>	</a:t>
            </a:r>
            <a:r>
              <a:rPr lang="en-US" altLang="zh-TW" sz="1800" dirty="0" smtClean="0"/>
              <a:t>4</a:t>
            </a:r>
            <a:r>
              <a:rPr lang="en-US" altLang="en-US" sz="1800" dirty="0" smtClean="0"/>
              <a:t>03</a:t>
            </a:r>
            <a:r>
              <a:rPr lang="en-US" altLang="zh-TW" sz="1800" dirty="0" smtClean="0"/>
              <a:t>A/</a:t>
            </a:r>
            <a:r>
              <a:rPr lang="en-US" altLang="en-US" sz="1800" dirty="0" smtClean="0"/>
              <a:t>B (</a:t>
            </a:r>
            <a:r>
              <a:rPr lang="en-US" altLang="zh-TW" sz="1800" dirty="0" smtClean="0"/>
              <a:t>4</a:t>
            </a:r>
            <a:r>
              <a:rPr lang="en-US" altLang="en-US" sz="1800" dirty="0" smtClean="0"/>
              <a:t>F</a:t>
            </a:r>
            <a:r>
              <a:rPr lang="en-US" altLang="en-US" sz="1800" dirty="0"/>
              <a:t>), all week</a:t>
            </a:r>
          </a:p>
          <a:p>
            <a:pPr lvl="1"/>
            <a:r>
              <a:rPr lang="en-US" altLang="zh-TW" sz="1800" dirty="0" smtClean="0"/>
              <a:t>S</a:t>
            </a:r>
            <a:r>
              <a:rPr lang="en-US" altLang="en-US" sz="1800" dirty="0" smtClean="0"/>
              <a:t>A2 breakout </a:t>
            </a:r>
            <a:r>
              <a:rPr lang="en-US" altLang="zh-TW" sz="1800" dirty="0" smtClean="0"/>
              <a:t>1</a:t>
            </a:r>
            <a:r>
              <a:rPr lang="en-US" altLang="en-US" sz="1800" dirty="0" smtClean="0"/>
              <a:t>:                      	</a:t>
            </a:r>
            <a:r>
              <a:rPr lang="en-US" altLang="zh-TW" sz="1800" dirty="0" smtClean="0"/>
              <a:t>407(4</a:t>
            </a:r>
            <a:r>
              <a:rPr lang="en-US" altLang="en-US" sz="1800" dirty="0" smtClean="0"/>
              <a:t>F</a:t>
            </a:r>
            <a:r>
              <a:rPr lang="en-US" altLang="en-US" sz="1800" dirty="0"/>
              <a:t>), Monday 14:30 to </a:t>
            </a:r>
            <a:r>
              <a:rPr lang="en-US" altLang="zh-TW" sz="1800" dirty="0" smtClean="0"/>
              <a:t>Fri</a:t>
            </a:r>
            <a:r>
              <a:rPr lang="en-US" altLang="en-US" sz="1800" dirty="0" smtClean="0"/>
              <a:t>day morning </a:t>
            </a:r>
            <a:endParaRPr lang="en-US" altLang="en-US" sz="1800" dirty="0"/>
          </a:p>
          <a:p>
            <a:pPr lvl="1"/>
            <a:r>
              <a:rPr lang="en-US" altLang="en-US" sz="1800" dirty="0" smtClean="0"/>
              <a:t>SA2 breakout 2:                            2F VIP, </a:t>
            </a:r>
            <a:r>
              <a:rPr lang="en-US" altLang="en-US" sz="1800" dirty="0"/>
              <a:t>Tuesday </a:t>
            </a:r>
            <a:r>
              <a:rPr lang="en-US" altLang="en-US" sz="1800" dirty="0" smtClean="0"/>
              <a:t>to Thursday</a:t>
            </a:r>
            <a:endParaRPr lang="en-GB" altLang="en-US" sz="1800" dirty="0" smtClean="0"/>
          </a:p>
          <a:p>
            <a:r>
              <a:rPr lang="en-GB" altLang="en-US" sz="2000" dirty="0" smtClean="0">
                <a:solidFill>
                  <a:srgbClr val="FF0000"/>
                </a:solidFill>
              </a:rPr>
              <a:t>Coffee breaks</a:t>
            </a:r>
            <a:r>
              <a:rPr lang="en-GB" altLang="en-US" sz="2000" dirty="0" smtClean="0"/>
              <a:t>:  </a:t>
            </a:r>
            <a:r>
              <a:rPr lang="en-GB" altLang="en-US" sz="1800" dirty="0" smtClean="0"/>
              <a:t>10:00 &amp; 15:30 </a:t>
            </a:r>
          </a:p>
          <a:p>
            <a:r>
              <a:rPr lang="fr-FR" altLang="zh-TW" sz="2000" dirty="0">
                <a:solidFill>
                  <a:srgbClr val="FF0000"/>
                </a:solidFill>
              </a:rPr>
              <a:t>Lunch</a:t>
            </a:r>
            <a:r>
              <a:rPr lang="en-GB" altLang="zh-TW" sz="1400" dirty="0"/>
              <a:t>:</a:t>
            </a:r>
            <a:r>
              <a:rPr lang="zh-TW" altLang="en-US" sz="2000" dirty="0"/>
              <a:t> </a:t>
            </a:r>
            <a:r>
              <a:rPr lang="hr-HR" altLang="zh-TW" sz="1800" dirty="0" smtClean="0"/>
              <a:t>1</a:t>
            </a:r>
            <a:r>
              <a:rPr lang="en-US" altLang="zh-TW" sz="1800" dirty="0" smtClean="0"/>
              <a:t>2:30</a:t>
            </a:r>
            <a:r>
              <a:rPr lang="hr-HR" altLang="zh-TW" sz="1800" dirty="0" smtClean="0"/>
              <a:t>-14:</a:t>
            </a:r>
            <a:r>
              <a:rPr lang="en-US" altLang="zh-TW" sz="1800" dirty="0" smtClean="0"/>
              <a:t>0</a:t>
            </a:r>
            <a:r>
              <a:rPr lang="hr-HR" altLang="zh-TW" sz="1800" dirty="0" smtClean="0"/>
              <a:t>0</a:t>
            </a:r>
            <a:r>
              <a:rPr lang="en-US" altLang="zh-TW" sz="1800" dirty="0"/>
              <a:t> </a:t>
            </a:r>
            <a:r>
              <a:rPr lang="en-US" altLang="zh-TW" sz="1800" dirty="0" smtClean="0"/>
              <a:t>– some </a:t>
            </a:r>
            <a:r>
              <a:rPr lang="en-US" altLang="zh-TW" sz="1800" dirty="0" smtClean="0"/>
              <a:t>recommendations:</a:t>
            </a:r>
            <a:endParaRPr lang="en-US" altLang="zh-TW" sz="1800" dirty="0"/>
          </a:p>
          <a:p>
            <a:pPr lvl="1"/>
            <a:r>
              <a:rPr lang="en-US" altLang="zh-TW" sz="2000" dirty="0" smtClean="0">
                <a:latin typeface="+mj-lt"/>
              </a:rPr>
              <a:t>For nearby </a:t>
            </a:r>
            <a:r>
              <a:rPr lang="en-US" altLang="zh-TW" sz="2000" dirty="0">
                <a:latin typeface="+mj-lt"/>
              </a:rPr>
              <a:t>r</a:t>
            </a:r>
            <a:r>
              <a:rPr lang="en-US" altLang="zh-TW" sz="2000" dirty="0" smtClean="0">
                <a:latin typeface="+mj-lt"/>
              </a:rPr>
              <a:t>estaurants </a:t>
            </a:r>
            <a:r>
              <a:rPr lang="en-US" altLang="zh-TW" sz="2000" dirty="0" err="1" smtClean="0">
                <a:latin typeface="+mj-lt"/>
              </a:rPr>
              <a:t>plz</a:t>
            </a:r>
            <a:r>
              <a:rPr lang="en-US" altLang="zh-TW" sz="2000" dirty="0" smtClean="0">
                <a:latin typeface="+mj-lt"/>
              </a:rPr>
              <a:t> </a:t>
            </a:r>
            <a:r>
              <a:rPr lang="en-US" altLang="zh-TW" sz="2000" dirty="0" smtClean="0"/>
              <a:t>refer </a:t>
            </a:r>
            <a:r>
              <a:rPr lang="en-US" altLang="zh-TW" sz="2000" dirty="0"/>
              <a:t>to p. </a:t>
            </a:r>
            <a:r>
              <a:rPr lang="en-US" altLang="zh-TW" sz="2000" dirty="0" smtClean="0"/>
              <a:t>11</a:t>
            </a:r>
          </a:p>
          <a:p>
            <a:pPr lvl="1"/>
            <a:r>
              <a:rPr lang="en-US" altLang="zh-TW" sz="2000" dirty="0">
                <a:latin typeface="+mj-lt"/>
              </a:rPr>
              <a:t> </a:t>
            </a:r>
            <a:r>
              <a:rPr lang="en-US" altLang="zh-TW" sz="1800" dirty="0" err="1"/>
              <a:t>Sanduo</a:t>
            </a:r>
            <a:r>
              <a:rPr lang="en-US" altLang="zh-TW" sz="1800" dirty="0"/>
              <a:t> (</a:t>
            </a:r>
            <a:r>
              <a:rPr lang="zh-TW" altLang="en-US" sz="1800" dirty="0"/>
              <a:t>三多</a:t>
            </a:r>
            <a:r>
              <a:rPr lang="en-US" altLang="zh-TW" sz="1800" dirty="0"/>
              <a:t>) Shopping District-Metro R8 station</a:t>
            </a:r>
          </a:p>
          <a:p>
            <a:pPr lvl="2"/>
            <a:r>
              <a:rPr lang="en-US" altLang="zh-TW" sz="1600" dirty="0"/>
              <a:t>Food court in Far Eastern Department Store (MEGA) &amp; Pacific Sogo Department </a:t>
            </a:r>
            <a:r>
              <a:rPr lang="en-US" altLang="zh-TW" sz="1600" dirty="0" smtClean="0"/>
              <a:t>Store</a:t>
            </a:r>
            <a:endParaRPr lang="en-GB" altLang="zh-TW" sz="2000" dirty="0">
              <a:latin typeface="+mj-lt"/>
            </a:endParaRPr>
          </a:p>
          <a:p>
            <a:r>
              <a:rPr lang="en-US" altLang="zh-TW" sz="2000" dirty="0" smtClean="0">
                <a:solidFill>
                  <a:srgbClr val="FF0000"/>
                </a:solidFill>
              </a:rPr>
              <a:t>Reception Banquet (Standing Buffet)</a:t>
            </a:r>
            <a:endParaRPr lang="en-US" altLang="zh-TW" sz="1600" dirty="0"/>
          </a:p>
          <a:p>
            <a:pPr lvl="1"/>
            <a:r>
              <a:rPr lang="en-US" altLang="zh-TW" sz="1800" dirty="0" smtClean="0"/>
              <a:t>10/19 20:00 at 5F </a:t>
            </a:r>
            <a:r>
              <a:rPr lang="en-US" altLang="zh-TW" sz="1800" dirty="0"/>
              <a:t>Banquet </a:t>
            </a:r>
            <a:r>
              <a:rPr lang="en-US" altLang="zh-TW" sz="1800" dirty="0" smtClean="0"/>
              <a:t>Hall. Please show your badge.</a:t>
            </a:r>
          </a:p>
          <a:p>
            <a:r>
              <a:rPr lang="en-US" altLang="zh-TW" sz="2000" dirty="0">
                <a:solidFill>
                  <a:srgbClr val="FF0000"/>
                </a:solidFill>
              </a:rPr>
              <a:t>Meeting </a:t>
            </a:r>
            <a:r>
              <a:rPr lang="en-US" altLang="zh-TW" sz="2000" dirty="0" smtClean="0">
                <a:solidFill>
                  <a:srgbClr val="FF0000"/>
                </a:solidFill>
              </a:rPr>
              <a:t>Sponsors </a:t>
            </a:r>
            <a:r>
              <a:rPr lang="en-US" altLang="zh-TW" sz="2000" dirty="0">
                <a:solidFill>
                  <a:srgbClr val="FF0000"/>
                </a:solidFill>
              </a:rPr>
              <a:t>Exhibition</a:t>
            </a:r>
          </a:p>
          <a:p>
            <a:pPr lvl="1"/>
            <a:r>
              <a:rPr lang="en-US" altLang="zh-TW" sz="1800" dirty="0" smtClean="0"/>
              <a:t>10/17 10:00-16:00 at 405/408</a:t>
            </a:r>
            <a:endParaRPr lang="en-US" altLang="zh-TW" sz="1800" dirty="0"/>
          </a:p>
        </p:txBody>
      </p:sp>
      <p:sp>
        <p:nvSpPr>
          <p:cNvPr id="2" name="投影片編號版面配置區 1"/>
          <p:cNvSpPr>
            <a:spLocks noGrp="1"/>
          </p:cNvSpPr>
          <p:nvPr>
            <p:ph type="sldNum" sz="quarter" idx="12"/>
          </p:nvPr>
        </p:nvSpPr>
        <p:spPr/>
        <p:txBody>
          <a:bodyPr/>
          <a:lstStyle/>
          <a:p>
            <a:pPr>
              <a:defRPr/>
            </a:pPr>
            <a:fld id="{23BE5C28-358F-4B16-A40E-E5431988C3A0}" type="slidenum">
              <a:rPr lang="en-GB" altLang="en-US" smtClean="0"/>
              <a:pPr>
                <a:defRPr/>
              </a:pPr>
              <a:t>9</a:t>
            </a:fld>
            <a:endParaRPr lang="en-GB" altLang="en-US"/>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1057</TotalTime>
  <Words>944</Words>
  <Application>Microsoft Office PowerPoint</Application>
  <PresentationFormat>On-screen Show (4:3)</PresentationFormat>
  <Paragraphs>153</Paragraphs>
  <Slides>14</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FangSong</vt:lpstr>
      <vt:lpstr>ＭＳ Ｐゴシック</vt:lpstr>
      <vt:lpstr>新細明體</vt:lpstr>
      <vt:lpstr>Arial</vt:lpstr>
      <vt:lpstr>Calibri</vt:lpstr>
      <vt:lpstr>Calibri Light</vt:lpstr>
      <vt:lpstr>Wingdings</vt:lpstr>
      <vt:lpstr>Office Theme</vt:lpstr>
      <vt:lpstr>           3GPP SA2#117 Monday 17 to Friday 21 October 2016 in Kaohsiung  </vt:lpstr>
      <vt:lpstr>Welcome to Kaohsiung</vt:lpstr>
      <vt:lpstr>Some history</vt:lpstr>
      <vt:lpstr>Transportation in Kaohsiung</vt:lpstr>
      <vt:lpstr>Transportation in Kaohsiung</vt:lpstr>
      <vt:lpstr>District Tourist Map</vt:lpstr>
      <vt:lpstr>Things to see</vt:lpstr>
      <vt:lpstr>Things to see</vt:lpstr>
      <vt:lpstr>Meeting Information</vt:lpstr>
      <vt:lpstr>Meeting Room Floors</vt:lpstr>
      <vt:lpstr>Nearby Restaurant / Snack Information </vt:lpstr>
      <vt:lpstr>Additional Useful Information</vt:lpstr>
      <vt:lpstr>Travel Information </vt:lpstr>
      <vt:lpstr>     Have a great time in Kaohsiung!  secretariat@taics.org.tw  </vt:lpstr>
    </vt:vector>
  </TitlesOfParts>
  <Company>Vodafone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Vienna</dc:title>
  <dc:creator>Johannes Achter, DTAG</dc:creator>
  <cp:lastModifiedBy>ITRI</cp:lastModifiedBy>
  <cp:revision>202</cp:revision>
  <dcterms:created xsi:type="dcterms:W3CDTF">2012-11-06T14:31:51Z</dcterms:created>
  <dcterms:modified xsi:type="dcterms:W3CDTF">2016-10-11T13:27:36Z</dcterms:modified>
</cp:coreProperties>
</file>